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3"/>
  </p:notesMasterIdLst>
  <p:handoutMasterIdLst>
    <p:handoutMasterId r:id="rId4"/>
  </p:handoutMasterIdLst>
  <p:sldIdLst>
    <p:sldId id="284" r:id="rId2"/>
  </p:sldIdLst>
  <p:sldSz cx="6858000" cy="9906000" type="A4"/>
  <p:notesSz cx="9926638" cy="67976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8C621CB0-D8A6-4726-9CA1-3CFF728E69E5}">
          <p14:sldIdLst>
            <p14:sldId id="284"/>
          </p14:sldIdLst>
        </p14:section>
        <p14:section name="제목 없는 구역" id="{2811E5F6-7D2F-484C-8843-79330EEA825D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테마 스타일 1 - 강조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12C8C85-51F0-491E-9774-3900AFEF0FD7}" styleName="밝은 스타일 2 - 강조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밝은 스타일 2 - 강조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어두운 스타일 2 - 강조 1/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보통 스타일 4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0A1B5D5-9B99-4C35-A422-299274C87663}" styleName="보통 스타일 1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밝은 스타일 3 - 강조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FECB4D8-DB02-4DC6-A0A2-4F2EBAE1DC90}" styleName="보통 스타일 1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92" autoAdjust="0"/>
    <p:restoredTop sz="94767" autoAdjust="0"/>
  </p:normalViewPr>
  <p:slideViewPr>
    <p:cSldViewPr>
      <p:cViewPr>
        <p:scale>
          <a:sx n="60" d="100"/>
          <a:sy n="60" d="100"/>
        </p:scale>
        <p:origin x="-3798" y="-58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432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CAD4B-EA49-4CCE-ACFB-7882A8A182F7}" type="datetimeFigureOut">
              <a:rPr lang="ko-KR" altLang="en-US" smtClean="0"/>
              <a:pPr/>
              <a:t>2017-09-01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FE84A-D6B8-49CE-9239-5DFAC03BAC7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7404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CAE2F-C169-434D-AF9B-AAA1353B93FF}" type="datetimeFigureOut">
              <a:rPr lang="ko-KR" altLang="en-US" smtClean="0"/>
              <a:pPr/>
              <a:t>2017-09-01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081463" y="509588"/>
            <a:ext cx="17637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0D029-CCBD-4F89-B633-D17DFF23C1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749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/>
        </p:nvSpPr>
        <p:spPr>
          <a:xfrm>
            <a:off x="228601" y="475489"/>
            <a:ext cx="6399041" cy="8950961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313947" y="627123"/>
            <a:ext cx="6230107" cy="449072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제목 4"/>
          <p:cNvSpPr>
            <a:spLocks noGrp="1"/>
          </p:cNvSpPr>
          <p:nvPr>
            <p:ph type="ctrTitle"/>
          </p:nvPr>
        </p:nvSpPr>
        <p:spPr>
          <a:xfrm>
            <a:off x="541782" y="2629186"/>
            <a:ext cx="5829300" cy="26416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0" name="부제목 19"/>
          <p:cNvSpPr>
            <a:spLocks noGrp="1"/>
          </p:cNvSpPr>
          <p:nvPr>
            <p:ph type="subTitle" idx="1"/>
          </p:nvPr>
        </p:nvSpPr>
        <p:spPr>
          <a:xfrm>
            <a:off x="541782" y="5322824"/>
            <a:ext cx="5829300" cy="13208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19" name="날짜 개체 틀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0C6B1-239A-46EE-9C1A-2E5F965F095A}" type="datetime1">
              <a:rPr lang="ko-KR" altLang="en-US" smtClean="0"/>
              <a:pPr/>
              <a:t>2017-09-01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11" name="슬라이드 번호 개체 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88092C-6FC5-47AB-BE60-7CB88CB4BA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7190" y="7198360"/>
            <a:ext cx="6137910" cy="151892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77190" y="766064"/>
            <a:ext cx="6137910" cy="60492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40125C-AC22-4D9C-A4EA-3EB13F6BF1EE}" type="datetime1">
              <a:rPr lang="ko-KR" altLang="en-US" smtClean="0"/>
              <a:pPr/>
              <a:t>2017-09-01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88092C-6FC5-47AB-BE60-7CB88CB4BA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770473"/>
            <a:ext cx="1485900" cy="7594599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00050" y="770471"/>
            <a:ext cx="4457700" cy="75946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DF411-DD9B-4908-9E2C-F7BF90079AD1}" type="datetime1">
              <a:rPr lang="ko-KR" altLang="en-US" smtClean="0"/>
              <a:pPr/>
              <a:t>2017-09-01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88092C-6FC5-47AB-BE60-7CB88CB4BA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7190" y="7198360"/>
            <a:ext cx="6137910" cy="151892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77190" y="766064"/>
            <a:ext cx="6137910" cy="604926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DD3295-67D3-49B6-B68A-56742796BEF1}" type="datetime1">
              <a:rPr lang="ko-KR" altLang="en-US" smtClean="0"/>
              <a:pPr/>
              <a:t>2017-09-01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88092C-6FC5-47AB-BE60-7CB88CB4BA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모서리가 둥근 직사각형 13"/>
          <p:cNvSpPr/>
          <p:nvPr/>
        </p:nvSpPr>
        <p:spPr>
          <a:xfrm>
            <a:off x="228601" y="475489"/>
            <a:ext cx="6399041" cy="8950961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313947" y="627123"/>
            <a:ext cx="6230107" cy="627080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51258" y="7119112"/>
            <a:ext cx="6137910" cy="977392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51258" y="8124255"/>
            <a:ext cx="6137910" cy="607568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BC0F20-E1F5-4CD9-B478-2F80B89192F7}" type="datetime1">
              <a:rPr lang="ko-KR" altLang="en-US" smtClean="0"/>
              <a:pPr/>
              <a:t>2017-09-01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88092C-6FC5-47AB-BE60-7CB88CB4BA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85764" y="766064"/>
            <a:ext cx="2948940" cy="6339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566520" y="766064"/>
            <a:ext cx="2948940" cy="6339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1350C-8A35-448D-BC0B-B35D5F0AC870}" type="datetime1">
              <a:rPr lang="ko-KR" altLang="en-US" smtClean="0"/>
              <a:pPr/>
              <a:t>2017-09-01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88092C-6FC5-47AB-BE60-7CB88CB4BA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7190" y="7198360"/>
            <a:ext cx="6137910" cy="151892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5418" y="836966"/>
            <a:ext cx="2948940" cy="1144234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3489127" y="836966"/>
            <a:ext cx="2948940" cy="1144234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5418" y="2091267"/>
            <a:ext cx="2948940" cy="5041053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9127" y="2091267"/>
            <a:ext cx="2948940" cy="5041053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1D5C16-CBB4-4E87-8B94-C2CF60B4558C}" type="datetime1">
              <a:rPr lang="ko-KR" altLang="en-US" smtClean="0"/>
              <a:pPr/>
              <a:t>2017-09-01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88092C-6FC5-47AB-BE60-7CB88CB4BA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36C18-D442-4127-BD0D-691DBFBB6881}" type="datetime1">
              <a:rPr lang="ko-KR" altLang="en-US" smtClean="0"/>
              <a:pPr/>
              <a:t>2017-09-01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88092C-6FC5-47AB-BE60-7CB88CB4BA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228601" y="475489"/>
            <a:ext cx="6399041" cy="8950961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45587A-02AA-44D4-9EA0-A5758279DB5C}" type="datetime1">
              <a:rPr lang="ko-KR" altLang="en-US" smtClean="0"/>
              <a:pPr/>
              <a:t>2017-09-01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88092C-6FC5-47AB-BE60-7CB88CB4BA1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6" name="그림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950" y="9561512"/>
            <a:ext cx="122396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154088" y="770467"/>
            <a:ext cx="2228850" cy="13208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154135" y="2091270"/>
            <a:ext cx="2228850" cy="6075495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571030" y="1343541"/>
            <a:ext cx="3469619" cy="6824136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54E9D-39BA-46E9-8D80-A62D87900878}" type="datetime1">
              <a:rPr lang="ko-KR" altLang="en-US" smtClean="0"/>
              <a:pPr/>
              <a:t>2017-09-01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88092C-6FC5-47AB-BE60-7CB88CB4BA1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8" name="그림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5" y="9582716"/>
            <a:ext cx="122396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/>
        </p:nvSpPr>
        <p:spPr>
          <a:xfrm>
            <a:off x="228601" y="475489"/>
            <a:ext cx="6399041" cy="8950961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한쪽 모서리가 둥근 사각형 10"/>
          <p:cNvSpPr/>
          <p:nvPr/>
        </p:nvSpPr>
        <p:spPr>
          <a:xfrm>
            <a:off x="4800600" y="627123"/>
            <a:ext cx="1743454" cy="62738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7239636"/>
            <a:ext cx="6172200" cy="151892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 bwMode="grayWhite">
          <a:xfrm>
            <a:off x="4847034" y="770467"/>
            <a:ext cx="1680210" cy="6083249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CEC7C-E4A1-468C-9ED5-F0C5D2BFC8A8}" type="datetime1">
              <a:rPr lang="ko-KR" altLang="en-US" smtClean="0"/>
              <a:pPr/>
              <a:t>2017-09-01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88092C-6FC5-47AB-BE60-7CB88CB4BA1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16110" y="629443"/>
            <a:ext cx="4443984" cy="62738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228601" y="475489"/>
            <a:ext cx="6399041" cy="8950961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313947" y="627123"/>
            <a:ext cx="6230107" cy="79248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제목 개체 틀 12"/>
          <p:cNvSpPr>
            <a:spLocks noGrp="1"/>
          </p:cNvSpPr>
          <p:nvPr>
            <p:ph type="title"/>
          </p:nvPr>
        </p:nvSpPr>
        <p:spPr>
          <a:xfrm>
            <a:off x="377190" y="7201408"/>
            <a:ext cx="6137910" cy="151892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idx="1"/>
          </p:nvPr>
        </p:nvSpPr>
        <p:spPr>
          <a:xfrm>
            <a:off x="377190" y="766064"/>
            <a:ext cx="6137910" cy="6049264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5" name="날짜 개체 틀 24"/>
          <p:cNvSpPr>
            <a:spLocks noGrp="1"/>
          </p:cNvSpPr>
          <p:nvPr>
            <p:ph type="dt" sz="half" idx="2"/>
          </p:nvPr>
        </p:nvSpPr>
        <p:spPr>
          <a:xfrm>
            <a:off x="2832246" y="8828265"/>
            <a:ext cx="1714500" cy="52740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7EA2805-BCC0-4D11-9385-5BC1D723A69B}" type="datetime1">
              <a:rPr lang="ko-KR" altLang="en-US" smtClean="0"/>
              <a:pPr/>
              <a:t>2017-09-01</a:t>
            </a:fld>
            <a:endParaRPr lang="ko-KR" altLang="en-US"/>
          </a:p>
        </p:txBody>
      </p:sp>
      <p:sp>
        <p:nvSpPr>
          <p:cNvPr id="18" name="바닥글 개체 틀 17"/>
          <p:cNvSpPr>
            <a:spLocks noGrp="1"/>
          </p:cNvSpPr>
          <p:nvPr>
            <p:ph type="ftr" sz="quarter" idx="3"/>
          </p:nvPr>
        </p:nvSpPr>
        <p:spPr>
          <a:xfrm>
            <a:off x="4546746" y="8828265"/>
            <a:ext cx="1714500" cy="52740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6261246" y="8828265"/>
            <a:ext cx="342900" cy="52740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A88092C-6FC5-47AB-BE60-7CB88CB4BA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l" rtl="0" eaLnBrk="1" latinLnBrk="1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1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1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1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1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1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1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1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1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1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620713" y="912813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093296" y="8828265"/>
            <a:ext cx="510850" cy="527403"/>
          </a:xfrm>
        </p:spPr>
        <p:txBody>
          <a:bodyPr/>
          <a:lstStyle/>
          <a:p>
            <a:fld id="{3A88092C-6FC5-47AB-BE60-7CB88CB4BA15}" type="slidenum">
              <a:rPr lang="ko-KR" altLang="en-US" sz="110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pPr/>
              <a:t>1</a:t>
            </a:fld>
            <a:endParaRPr lang="ko-KR" altLang="en-US" sz="1100">
              <a:solidFill>
                <a:schemeClr val="tx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260648" y="992560"/>
            <a:ext cx="640871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o-KR" altLang="en-US" dirty="0"/>
          </a:p>
          <a:p>
            <a:endParaRPr lang="ko-KR" altLang="en-US" dirty="0"/>
          </a:p>
          <a:p>
            <a:r>
              <a:rPr lang="ko-KR" altLang="en-US" sz="1400" dirty="0" smtClean="0"/>
              <a:t>가</a:t>
            </a:r>
            <a:r>
              <a:rPr lang="en-US" altLang="ko-KR" sz="1400" dirty="0"/>
              <a:t>. </a:t>
            </a:r>
            <a:r>
              <a:rPr lang="ko-KR" altLang="en-US" sz="1400" dirty="0"/>
              <a:t>외부요인：건물 환기 과정에서 대기에 포함되어 있다가 실내로 유입되는 </a:t>
            </a:r>
            <a:r>
              <a:rPr lang="ko-KR" altLang="en-US" sz="1400" dirty="0" smtClean="0"/>
              <a:t>  유해인자 </a:t>
            </a:r>
            <a:endParaRPr lang="ko-KR" altLang="en-US" sz="1400" dirty="0"/>
          </a:p>
          <a:p>
            <a:r>
              <a:rPr lang="ko-KR" altLang="en-US" sz="1400" dirty="0"/>
              <a:t>나</a:t>
            </a:r>
            <a:r>
              <a:rPr lang="en-US" altLang="ko-KR" sz="1400" dirty="0"/>
              <a:t>. </a:t>
            </a:r>
            <a:r>
              <a:rPr lang="ko-KR" altLang="en-US" sz="1400" dirty="0"/>
              <a:t>내부요인 </a:t>
            </a:r>
            <a:r>
              <a:rPr lang="en-US" altLang="ko-KR" sz="1400" dirty="0"/>
              <a:t>: </a:t>
            </a:r>
            <a:r>
              <a:rPr lang="ko-KR" altLang="en-US" sz="1400" dirty="0"/>
              <a:t>실내 흡연</a:t>
            </a:r>
            <a:r>
              <a:rPr lang="en-US" altLang="ko-KR" sz="1400" dirty="0"/>
              <a:t>, </a:t>
            </a:r>
            <a:r>
              <a:rPr lang="ko-KR" altLang="en-US" sz="1400" dirty="0"/>
              <a:t>난로나 가스의 사용으로 인한 연소</a:t>
            </a:r>
            <a:r>
              <a:rPr lang="en-US" altLang="ko-KR" sz="1400" dirty="0"/>
              <a:t>, </a:t>
            </a:r>
            <a:r>
              <a:rPr lang="ko-KR" altLang="en-US" sz="1400" dirty="0"/>
              <a:t>가습기나 냉장고 등에 기생하는 각종 </a:t>
            </a:r>
            <a:r>
              <a:rPr lang="ko-KR" altLang="en-US" sz="1400" dirty="0" smtClean="0"/>
              <a:t>곰팡이나 </a:t>
            </a:r>
            <a:r>
              <a:rPr lang="ko-KR" altLang="en-US" sz="1400" dirty="0"/>
              <a:t>바이러스</a:t>
            </a:r>
            <a:r>
              <a:rPr lang="en-US" altLang="ko-KR" sz="1400" dirty="0"/>
              <a:t>, </a:t>
            </a:r>
            <a:r>
              <a:rPr lang="ko-KR" altLang="en-US" sz="1400" dirty="0"/>
              <a:t>건물 단열재나 </a:t>
            </a:r>
            <a:r>
              <a:rPr lang="ko-KR" altLang="en-US" sz="1400" dirty="0" err="1"/>
              <a:t>절연재</a:t>
            </a:r>
            <a:r>
              <a:rPr lang="ko-KR" altLang="en-US" sz="1400" dirty="0"/>
              <a:t> 등에서 나오는 석면 등 건물 내부에서 자체적으로 발생 </a:t>
            </a:r>
            <a:r>
              <a:rPr lang="ko-KR" altLang="en-US" sz="1400" dirty="0" smtClean="0"/>
              <a:t>하는 </a:t>
            </a:r>
            <a:r>
              <a:rPr lang="ko-KR" altLang="en-US" sz="1400" dirty="0"/>
              <a:t>유해인자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456" y="549609"/>
            <a:ext cx="4608512" cy="689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260648" y="645294"/>
            <a:ext cx="48828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dirty="0" smtClean="0">
                <a:solidFill>
                  <a:srgbClr val="00B050"/>
                </a:solidFill>
              </a:rPr>
              <a:t>작업환경관리</a:t>
            </a:r>
            <a:endParaRPr lang="ko-KR" altLang="en-US" b="1" dirty="0">
              <a:solidFill>
                <a:srgbClr val="00B050"/>
              </a:solidFill>
            </a:endParaRPr>
          </a:p>
          <a:p>
            <a:endParaRPr lang="en-US" altLang="ko-KR" dirty="0" smtClean="0"/>
          </a:p>
          <a:p>
            <a:r>
              <a:rPr lang="en-US" altLang="ko-KR" dirty="0" smtClean="0"/>
              <a:t>1.</a:t>
            </a:r>
            <a:r>
              <a:rPr lang="ko-KR" altLang="en-US" dirty="0" smtClean="0"/>
              <a:t>사무실 </a:t>
            </a:r>
            <a:r>
              <a:rPr lang="ko-KR" altLang="en-US" dirty="0"/>
              <a:t>공기오염 원인 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260648" y="2144688"/>
            <a:ext cx="48828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o-KR" altLang="en-US" dirty="0"/>
          </a:p>
          <a:p>
            <a:endParaRPr lang="ko-KR" altLang="en-US" dirty="0"/>
          </a:p>
          <a:p>
            <a:r>
              <a:rPr lang="ko-KR" altLang="en-US" dirty="0"/>
              <a:t> </a:t>
            </a:r>
            <a:r>
              <a:rPr lang="en-US" altLang="ko-KR" dirty="0" smtClean="0"/>
              <a:t>2.</a:t>
            </a:r>
            <a:r>
              <a:rPr lang="ko-KR" altLang="en-US" dirty="0" smtClean="0"/>
              <a:t>빌딩관련 </a:t>
            </a:r>
            <a:r>
              <a:rPr lang="ko-KR" altLang="en-US" dirty="0"/>
              <a:t>질환과 빌딩증후군 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260648" y="2504728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ko-KR" dirty="0"/>
          </a:p>
          <a:p>
            <a:endParaRPr lang="en-US" altLang="ko-KR" dirty="0"/>
          </a:p>
          <a:p>
            <a:r>
              <a:rPr lang="ko-KR" altLang="en-US" sz="1400" dirty="0" smtClean="0"/>
              <a:t>주택이나 </a:t>
            </a:r>
            <a:r>
              <a:rPr lang="ko-KR" altLang="en-US" sz="1400" dirty="0"/>
              <a:t>사무실 내에 거주하면서 발생하는 증상으로 ‘그 증상이 특정 건물에 거주하여 발생한 것이 확실한 경우에는 ‘빌딩관련 질환’이며</a:t>
            </a:r>
            <a:r>
              <a:rPr lang="en-US" altLang="ko-KR" sz="1400" dirty="0"/>
              <a:t>, ‘</a:t>
            </a:r>
            <a:r>
              <a:rPr lang="ko-KR" altLang="en-US" sz="1400" dirty="0"/>
              <a:t>심증은 가지만 명확하게 증명이 되지 않은 경우’에는 ‘빌딩증후군’으로 구분된다</a:t>
            </a:r>
            <a:r>
              <a:rPr lang="en-US" altLang="ko-KR" sz="1400" dirty="0"/>
              <a:t>. </a:t>
            </a:r>
          </a:p>
          <a:p>
            <a:r>
              <a:rPr lang="ko-KR" altLang="en-US" sz="1400" dirty="0"/>
              <a:t>가</a:t>
            </a:r>
            <a:r>
              <a:rPr lang="en-US" altLang="ko-KR" sz="1400" dirty="0"/>
              <a:t>. </a:t>
            </a:r>
            <a:r>
              <a:rPr lang="ko-KR" altLang="en-US" sz="1400" dirty="0"/>
              <a:t>빌딩관련 질환 </a:t>
            </a:r>
            <a:r>
              <a:rPr lang="en-US" altLang="ko-KR" sz="1400" dirty="0"/>
              <a:t>: </a:t>
            </a:r>
            <a:r>
              <a:rPr lang="ko-KR" altLang="en-US" sz="1400" dirty="0"/>
              <a:t>화학물질이나 바이러스</a:t>
            </a:r>
            <a:r>
              <a:rPr lang="en-US" altLang="ko-KR" sz="1400" dirty="0"/>
              <a:t>, </a:t>
            </a:r>
            <a:r>
              <a:rPr lang="ko-KR" altLang="en-US" sz="1400" dirty="0"/>
              <a:t>곰팡이</a:t>
            </a:r>
            <a:r>
              <a:rPr lang="en-US" altLang="ko-KR" sz="1400" dirty="0"/>
              <a:t>, </a:t>
            </a:r>
            <a:r>
              <a:rPr lang="ko-KR" altLang="en-US" sz="1400" dirty="0"/>
              <a:t>세균 등 생물체 노출에 기인하는 증상이 많다</a:t>
            </a:r>
            <a:r>
              <a:rPr lang="en-US" altLang="ko-KR" sz="1400" dirty="0"/>
              <a:t>. </a:t>
            </a:r>
          </a:p>
          <a:p>
            <a:r>
              <a:rPr lang="ko-KR" altLang="en-US" sz="1400" dirty="0"/>
              <a:t>나</a:t>
            </a:r>
            <a:r>
              <a:rPr lang="en-US" altLang="ko-KR" sz="1400" dirty="0"/>
              <a:t>. </a:t>
            </a:r>
            <a:r>
              <a:rPr lang="ko-KR" altLang="en-US" sz="1400" dirty="0"/>
              <a:t>빌딩증후군 </a:t>
            </a:r>
            <a:r>
              <a:rPr lang="en-US" altLang="ko-KR" sz="1400" dirty="0"/>
              <a:t>: </a:t>
            </a:r>
            <a:r>
              <a:rPr lang="ko-KR" altLang="en-US" sz="1400" dirty="0"/>
              <a:t>환기가 잘 안되거나 흡연에 의해 공기가 오염되거나 실내 온도와 습도가 적당하지 않아 </a:t>
            </a:r>
            <a:r>
              <a:rPr lang="ko-KR" altLang="en-US" sz="1400" dirty="0" smtClean="0"/>
              <a:t>생리기능에 문제가 발생하는 경우</a:t>
            </a:r>
            <a:endParaRPr lang="ko-KR" altLang="en-US" sz="1400" dirty="0"/>
          </a:p>
        </p:txBody>
      </p:sp>
      <p:sp>
        <p:nvSpPr>
          <p:cNvPr id="8" name="직사각형 7"/>
          <p:cNvSpPr/>
          <p:nvPr/>
        </p:nvSpPr>
        <p:spPr>
          <a:xfrm>
            <a:off x="260648" y="4160912"/>
            <a:ext cx="64087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o-KR" altLang="en-US" dirty="0"/>
          </a:p>
          <a:p>
            <a:endParaRPr lang="ko-KR" altLang="en-US" dirty="0"/>
          </a:p>
          <a:p>
            <a:r>
              <a:rPr lang="ko-KR" altLang="en-US" dirty="0"/>
              <a:t> </a:t>
            </a:r>
            <a:r>
              <a:rPr lang="en-US" altLang="ko-KR" dirty="0" smtClean="0"/>
              <a:t>3. </a:t>
            </a:r>
            <a:r>
              <a:rPr lang="ko-KR" altLang="en-US" dirty="0" smtClean="0"/>
              <a:t>사무실 </a:t>
            </a:r>
            <a:r>
              <a:rPr lang="ko-KR" altLang="en-US" dirty="0" err="1" smtClean="0"/>
              <a:t>공기질</a:t>
            </a:r>
            <a:r>
              <a:rPr lang="ko-KR" altLang="en-US" dirty="0" smtClean="0"/>
              <a:t> 관리방법 </a:t>
            </a:r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260648" y="5025008"/>
            <a:ext cx="64087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ko-KR" sz="1400" dirty="0" smtClean="0"/>
          </a:p>
          <a:p>
            <a:r>
              <a:rPr lang="ko-KR" altLang="en-US" sz="1400" dirty="0" smtClean="0"/>
              <a:t>가</a:t>
            </a:r>
            <a:r>
              <a:rPr lang="en-US" altLang="ko-KR" sz="1400" dirty="0"/>
              <a:t>. </a:t>
            </a:r>
            <a:r>
              <a:rPr lang="ko-KR" altLang="en-US" sz="1400" dirty="0">
                <a:solidFill>
                  <a:srgbClr val="FF0000"/>
                </a:solidFill>
              </a:rPr>
              <a:t>환기</a:t>
            </a:r>
            <a:r>
              <a:rPr lang="ko-KR" altLang="en-US" sz="1400" dirty="0"/>
              <a:t> </a:t>
            </a:r>
            <a:r>
              <a:rPr lang="en-US" altLang="ko-KR" sz="1400" dirty="0"/>
              <a:t>: </a:t>
            </a:r>
            <a:r>
              <a:rPr lang="ko-KR" altLang="en-US" sz="1400" dirty="0"/>
              <a:t>가장 손쉬운 방법이며 구성원의 자체적인 노력으로 큰 효과를</a:t>
            </a:r>
          </a:p>
          <a:p>
            <a:r>
              <a:rPr lang="ko-KR" altLang="en-US" sz="1400" dirty="0"/>
              <a:t>볼 수 있다</a:t>
            </a:r>
            <a:r>
              <a:rPr lang="en-US" altLang="ko-KR" sz="1400" dirty="0"/>
              <a:t>. </a:t>
            </a:r>
            <a:r>
              <a:rPr lang="ko-KR" altLang="en-US" sz="1400" dirty="0"/>
              <a:t>환기를 자주 함으로써 실내온도를 실외온도와 </a:t>
            </a:r>
            <a:r>
              <a:rPr lang="en-US" altLang="ko-KR" sz="1400" dirty="0"/>
              <a:t>5</a:t>
            </a:r>
            <a:r>
              <a:rPr lang="ko-KR" altLang="en-US" sz="1400" dirty="0"/>
              <a:t>도 이내로</a:t>
            </a:r>
          </a:p>
          <a:p>
            <a:r>
              <a:rPr lang="ko-KR" altLang="en-US" sz="1400" dirty="0"/>
              <a:t>적당하게 관리하는 것이 좋다</a:t>
            </a:r>
            <a:r>
              <a:rPr lang="en-US" altLang="ko-KR" sz="1400" dirty="0"/>
              <a:t>. </a:t>
            </a:r>
            <a:r>
              <a:rPr lang="ko-KR" altLang="en-US" sz="1400" dirty="0"/>
              <a:t>환기는 실내습도를 적정한 수준에 맞게</a:t>
            </a:r>
          </a:p>
          <a:p>
            <a:r>
              <a:rPr lang="ko-KR" altLang="en-US" sz="1400" dirty="0"/>
              <a:t>유지시킬 수 있는 효과가 있다</a:t>
            </a:r>
            <a:r>
              <a:rPr lang="en-US" altLang="ko-KR" sz="1400" dirty="0"/>
              <a:t>.</a:t>
            </a:r>
          </a:p>
          <a:p>
            <a:r>
              <a:rPr lang="ko-KR" altLang="en-US" sz="1400" dirty="0" smtClean="0"/>
              <a:t>나</a:t>
            </a:r>
            <a:r>
              <a:rPr lang="en-US" altLang="ko-KR" sz="1400" dirty="0">
                <a:solidFill>
                  <a:srgbClr val="FF0000"/>
                </a:solidFill>
              </a:rPr>
              <a:t>. </a:t>
            </a:r>
            <a:r>
              <a:rPr lang="ko-KR" altLang="en-US" sz="1400" dirty="0">
                <a:solidFill>
                  <a:srgbClr val="FF0000"/>
                </a:solidFill>
              </a:rPr>
              <a:t>필터관리 </a:t>
            </a:r>
            <a:r>
              <a:rPr lang="en-US" altLang="ko-KR" sz="1400" dirty="0"/>
              <a:t>: </a:t>
            </a:r>
            <a:r>
              <a:rPr lang="ko-KR" altLang="en-US" sz="1400" dirty="0"/>
              <a:t>환풍기와 </a:t>
            </a:r>
            <a:r>
              <a:rPr lang="ko-KR" altLang="en-US" sz="1400" dirty="0" err="1"/>
              <a:t>냉난방기의</a:t>
            </a:r>
            <a:r>
              <a:rPr lang="ko-KR" altLang="en-US" sz="1400" dirty="0"/>
              <a:t> 에어컨 필터는 </a:t>
            </a:r>
            <a:r>
              <a:rPr lang="en-US" altLang="ko-KR" sz="1400" dirty="0"/>
              <a:t>2</a:t>
            </a:r>
            <a:r>
              <a:rPr lang="ko-KR" altLang="en-US" sz="1400" dirty="0"/>
              <a:t>주에 한번 꼴로 청소</a:t>
            </a:r>
          </a:p>
          <a:p>
            <a:r>
              <a:rPr lang="ko-KR" altLang="en-US" sz="1400" dirty="0"/>
              <a:t>해 주고</a:t>
            </a:r>
            <a:r>
              <a:rPr lang="en-US" altLang="ko-KR" sz="1400" dirty="0"/>
              <a:t>, </a:t>
            </a:r>
            <a:r>
              <a:rPr lang="ko-KR" altLang="en-US" sz="1400" dirty="0"/>
              <a:t>가습기도 주기적으로 청소와 일광소독을 해주는 것이 좋다</a:t>
            </a:r>
            <a:r>
              <a:rPr lang="en-US" altLang="ko-KR" sz="1400" dirty="0" smtClean="0"/>
              <a:t>.</a:t>
            </a:r>
            <a:r>
              <a:rPr lang="ko-KR" altLang="en-US" sz="1400" dirty="0"/>
              <a:t> 직접 청소하기 힘든 </a:t>
            </a:r>
            <a:r>
              <a:rPr lang="ko-KR" altLang="en-US" sz="1400" dirty="0" err="1"/>
              <a:t>덕트나</a:t>
            </a:r>
            <a:r>
              <a:rPr lang="ko-KR" altLang="en-US" sz="1400" dirty="0"/>
              <a:t> </a:t>
            </a:r>
            <a:r>
              <a:rPr lang="ko-KR" altLang="en-US" sz="1400" dirty="0" err="1"/>
              <a:t>환기구</a:t>
            </a:r>
            <a:r>
              <a:rPr lang="ko-KR" altLang="en-US" sz="1400" dirty="0"/>
              <a:t> 등은 전문업체를 통해 </a:t>
            </a:r>
            <a:r>
              <a:rPr lang="en-US" altLang="ko-KR" sz="1400" dirty="0"/>
              <a:t>1</a:t>
            </a:r>
            <a:r>
              <a:rPr lang="ko-KR" altLang="en-US" sz="1400" dirty="0"/>
              <a:t>년에 </a:t>
            </a:r>
            <a:r>
              <a:rPr lang="en-US" altLang="ko-KR" sz="1400" dirty="0"/>
              <a:t>1</a:t>
            </a:r>
            <a:r>
              <a:rPr lang="ko-KR" altLang="en-US" sz="1400" dirty="0" smtClean="0"/>
              <a:t>회 이상 점검</a:t>
            </a:r>
            <a:endParaRPr lang="ko-KR" altLang="en-US" sz="1400" dirty="0"/>
          </a:p>
          <a:p>
            <a:r>
              <a:rPr lang="ko-KR" altLang="en-US" sz="1400" dirty="0"/>
              <a:t>이상 점검을 받는 게 좋다</a:t>
            </a:r>
            <a:endParaRPr lang="en-US" altLang="ko-KR" sz="1400" dirty="0"/>
          </a:p>
          <a:p>
            <a:r>
              <a:rPr lang="ko-KR" altLang="en-US" sz="1400" dirty="0"/>
              <a:t>직접 청소하기 힘든 </a:t>
            </a:r>
            <a:r>
              <a:rPr lang="ko-KR" altLang="en-US" sz="1400" dirty="0" smtClean="0"/>
              <a:t>직</a:t>
            </a:r>
            <a:r>
              <a:rPr lang="ko-KR" altLang="en-US" sz="1400" dirty="0"/>
              <a:t>접</a:t>
            </a:r>
          </a:p>
          <a:p>
            <a:r>
              <a:rPr lang="ko-KR" altLang="en-US" sz="1400" dirty="0"/>
              <a:t>이상 점검을 받는 게 좋다</a:t>
            </a:r>
            <a:r>
              <a:rPr lang="en-US" altLang="ko-KR" sz="1400" dirty="0"/>
              <a:t>.</a:t>
            </a:r>
          </a:p>
          <a:p>
            <a:r>
              <a:rPr lang="en-US" altLang="ko-KR" sz="1400" dirty="0" smtClean="0"/>
              <a:t>.</a:t>
            </a:r>
            <a:endParaRPr lang="ko-KR" altLang="en-US" sz="1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9" y="6825208"/>
            <a:ext cx="4320479" cy="259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직사각형 14"/>
          <p:cNvSpPr/>
          <p:nvPr/>
        </p:nvSpPr>
        <p:spPr>
          <a:xfrm>
            <a:off x="4581128" y="7041232"/>
            <a:ext cx="208823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400" dirty="0"/>
              <a:t>다</a:t>
            </a:r>
            <a:r>
              <a:rPr lang="en-US" altLang="ko-KR" sz="1400" dirty="0">
                <a:solidFill>
                  <a:srgbClr val="FF0000"/>
                </a:solidFill>
              </a:rPr>
              <a:t>. </a:t>
            </a:r>
            <a:r>
              <a:rPr lang="ko-KR" altLang="en-US" sz="1400" dirty="0">
                <a:solidFill>
                  <a:srgbClr val="FF0000"/>
                </a:solidFill>
              </a:rPr>
              <a:t>휴식 </a:t>
            </a:r>
            <a:r>
              <a:rPr lang="en-US" altLang="ko-KR" sz="1400" dirty="0"/>
              <a:t>: 1</a:t>
            </a:r>
            <a:r>
              <a:rPr lang="ko-KR" altLang="en-US" sz="1400" dirty="0"/>
              <a:t>시간에 </a:t>
            </a:r>
            <a:r>
              <a:rPr lang="en-US" altLang="ko-KR" sz="1400" dirty="0"/>
              <a:t>1</a:t>
            </a:r>
            <a:r>
              <a:rPr lang="ko-KR" altLang="en-US" sz="1400" dirty="0"/>
              <a:t>번 이상 휴식을 취하며</a:t>
            </a:r>
            <a:r>
              <a:rPr lang="en-US" altLang="ko-KR" sz="1400" dirty="0"/>
              <a:t>, </a:t>
            </a:r>
            <a:r>
              <a:rPr lang="ko-KR" altLang="en-US" sz="1400" dirty="0"/>
              <a:t>이때 맨손 체조나 간단한 </a:t>
            </a:r>
            <a:r>
              <a:rPr lang="ko-KR" altLang="en-US" sz="1400" dirty="0" err="1"/>
              <a:t>스트레칭</a:t>
            </a:r>
            <a:r>
              <a:rPr lang="ko-KR" altLang="en-US" sz="1400" dirty="0"/>
              <a:t> 등을 한다면 체내에 저항력이 강화되는 한편 독소가 배출되는 효과가 있다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3645024" y="8843173"/>
            <a:ext cx="25202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400" dirty="0"/>
              <a:t>자료출처</a:t>
            </a:r>
            <a:r>
              <a:rPr lang="en-US" altLang="ko-KR" sz="1400" dirty="0"/>
              <a:t>: </a:t>
            </a:r>
            <a:r>
              <a:rPr lang="ko-KR" altLang="en-US" sz="1400" dirty="0" smtClean="0"/>
              <a:t>한국산업간호협</a:t>
            </a:r>
            <a:r>
              <a:rPr lang="ko-KR" altLang="en-US" sz="1400" dirty="0"/>
              <a:t>회</a:t>
            </a:r>
          </a:p>
        </p:txBody>
      </p:sp>
    </p:spTree>
    <p:extLst>
      <p:ext uri="{BB962C8B-B14F-4D97-AF65-F5344CB8AC3E}">
        <p14:creationId xmlns:p14="http://schemas.microsoft.com/office/powerpoint/2010/main" val="315575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모양">
  <a:themeElements>
    <a:clrScheme name="모양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모양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모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11004</TotalTime>
  <Words>266</Words>
  <Application>Microsoft Office PowerPoint</Application>
  <PresentationFormat>A4 용지(210x297mm)</PresentationFormat>
  <Paragraphs>32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모양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유경희</dc:creator>
  <cp:lastModifiedBy>보건환경</cp:lastModifiedBy>
  <cp:revision>271</cp:revision>
  <cp:lastPrinted>2013-04-22T08:12:37Z</cp:lastPrinted>
  <dcterms:created xsi:type="dcterms:W3CDTF">2013-04-08T04:33:15Z</dcterms:created>
  <dcterms:modified xsi:type="dcterms:W3CDTF">2017-09-01T06:46:22Z</dcterms:modified>
</cp:coreProperties>
</file>