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8" r:id="rId1"/>
  </p:sldMasterIdLst>
  <p:notesMasterIdLst>
    <p:notesMasterId r:id="rId4"/>
  </p:notesMasterIdLst>
  <p:handoutMasterIdLst>
    <p:handoutMasterId r:id="rId5"/>
  </p:handoutMasterIdLst>
  <p:sldIdLst>
    <p:sldId id="284" r:id="rId2"/>
    <p:sldId id="285" r:id="rId3"/>
  </p:sldIdLst>
  <p:sldSz cx="6858000" cy="9906000" type="A4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기본 구역" id="{8C621CB0-D8A6-4726-9CA1-3CFF728E69E5}">
          <p14:sldIdLst>
            <p14:sldId id="284"/>
          </p14:sldIdLst>
        </p14:section>
        <p14:section name="제목 없는 구역" id="{2811E5F6-7D2F-484C-8843-79330EEA825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밝은 스타일 2 - 강조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어두운 스타일 2 - 강조 1/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6D9F66E-5EB9-4882-86FB-DCBF35E3C3E4}" styleName="보통 스타일 4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밝은 스타일 3 - 강조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8FB837D-C827-4EFA-A057-4D05807E0F7C}" styleName="테마 스타일 1 - 강조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FECB4D8-DB02-4DC6-A0A2-4F2EBAE1DC90}" styleName="보통 스타일 1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7" autoAdjust="0"/>
    <p:restoredTop sz="94767" autoAdjust="0"/>
  </p:normalViewPr>
  <p:slideViewPr>
    <p:cSldViewPr>
      <p:cViewPr>
        <p:scale>
          <a:sx n="60" d="100"/>
          <a:sy n="60" d="100"/>
        </p:scale>
        <p:origin x="-3750" y="-570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CAD4B-EA49-4CCE-ACFB-7882A8A182F7}" type="datetimeFigureOut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FE84A-D6B8-49CE-9239-5DFAC03BAC7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567404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CAE2F-C169-434D-AF9B-AAA1353B93FF}" type="datetimeFigureOut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37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622799" y="6456611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0D029-CCBD-4F89-B633-D17DFF23C1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587498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313947" y="627123"/>
            <a:ext cx="6230107" cy="4490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541782" y="2629186"/>
            <a:ext cx="5829300" cy="264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541782" y="5322824"/>
            <a:ext cx="5829300" cy="1320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0C6B1-239A-46EE-9C1A-2E5F965F095A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7190" y="7198360"/>
            <a:ext cx="6137910" cy="151892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77190" y="766064"/>
            <a:ext cx="6137910" cy="60492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40125C-AC22-4D9C-A4EA-3EB13F6BF1EE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972050" y="770473"/>
            <a:ext cx="1485900" cy="75945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00050" y="770471"/>
            <a:ext cx="4457700" cy="75946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3DF411-DD9B-4908-9E2C-F7BF90079AD1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7190" y="7198360"/>
            <a:ext cx="6137910" cy="151892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77190" y="766064"/>
            <a:ext cx="6137910" cy="60492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DD3295-67D3-49B6-B68A-56742796BEF1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313947" y="627123"/>
            <a:ext cx="6230107" cy="627080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51258" y="7119112"/>
            <a:ext cx="6137910" cy="9773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51258" y="8124255"/>
            <a:ext cx="6137910" cy="6075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C0F20-E1F5-4CD9-B478-2F80B89192F7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85764" y="766064"/>
            <a:ext cx="2948940" cy="6339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66520" y="766064"/>
            <a:ext cx="2948940" cy="6339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81350C-8A35-448D-BC0B-B35D5F0AC870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7190" y="7198360"/>
            <a:ext cx="6137910" cy="151892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5418" y="836966"/>
            <a:ext cx="2948940" cy="1144234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3489127" y="836966"/>
            <a:ext cx="2948940" cy="1144234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5418" y="2091267"/>
            <a:ext cx="2948940" cy="5041053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9127" y="2091267"/>
            <a:ext cx="2948940" cy="5041053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1D5C16-CBB4-4E87-8B94-C2CF60B4558C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436C18-D442-4127-BD0D-691DBFBB6881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45587A-02AA-44D4-9EA0-A5758279DB5C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154088" y="770467"/>
            <a:ext cx="2228850" cy="1320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154135" y="2091270"/>
            <a:ext cx="2228850" cy="6075495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571030" y="1343541"/>
            <a:ext cx="3469619" cy="6824136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A54E9D-39BA-46E9-8D80-A62D87900878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4800600" y="627123"/>
            <a:ext cx="1743454" cy="62738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7239636"/>
            <a:ext cx="6172200" cy="151892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70467"/>
            <a:ext cx="1680210" cy="6083249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3CEC7C-E4A1-468C-9ED5-F0C5D2BFC8A8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16110" y="629443"/>
            <a:ext cx="4443984" cy="62738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228601" y="475489"/>
            <a:ext cx="6399041" cy="8950961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313947" y="627123"/>
            <a:ext cx="6230107" cy="792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377190" y="7201408"/>
            <a:ext cx="6137910" cy="151892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377190" y="766064"/>
            <a:ext cx="6137910" cy="60492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2832246" y="8828265"/>
            <a:ext cx="1714500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EA2805-BCC0-4D11-9385-5BC1D723A69B}" type="datetime1">
              <a:rPr lang="ko-KR" altLang="en-US" smtClean="0"/>
              <a:pPr/>
              <a:t>2017-01-31</a:t>
            </a:fld>
            <a:endParaRPr lang="ko-KR" alt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4546746" y="8828265"/>
            <a:ext cx="1714500" cy="52740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6261246" y="8828265"/>
            <a:ext cx="342900" cy="52740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88092C-6FC5-47AB-BE60-7CB88CB4BA1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714356" y="1623848"/>
            <a:ext cx="54292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ko-KR" altLang="en-US" sz="2000" b="1" dirty="0" smtClean="0">
              <a:latin typeface="+mn-ea"/>
            </a:endParaRPr>
          </a:p>
          <a:p>
            <a:pPr fontAlgn="base"/>
            <a:endParaRPr lang="ko-KR" altLang="en-US" sz="1600" b="1" dirty="0">
              <a:latin typeface="+mn-ea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3643314" y="39528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097" name="_x138630904" descr="EMB0000226cb9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32" y="881034"/>
            <a:ext cx="5400675" cy="81772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557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85728" y="523844"/>
            <a:ext cx="621510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dirty="0" smtClean="0"/>
              <a:t> </a:t>
            </a:r>
            <a:r>
              <a:rPr lang="ko-KR" altLang="en-US" sz="2000" b="1" dirty="0" smtClean="0">
                <a:solidFill>
                  <a:schemeClr val="accent1"/>
                </a:solidFill>
              </a:rPr>
              <a:t>금연이 어려운 이유</a:t>
            </a:r>
          </a:p>
          <a:p>
            <a:pPr marL="342900" indent="-342900" fontAlgn="base">
              <a:buAutoNum type="arabicPeriod"/>
            </a:pPr>
            <a:r>
              <a:rPr lang="ko-KR" altLang="en-US" dirty="0" smtClean="0"/>
              <a:t>금단증상</a:t>
            </a:r>
            <a:r>
              <a:rPr lang="en-US" altLang="ko-KR" dirty="0" smtClean="0"/>
              <a:t>;</a:t>
            </a:r>
            <a:r>
              <a:rPr lang="ko-KR" altLang="en-US" dirty="0" smtClean="0"/>
              <a:t>다리는 덜덜 떨리고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신경질도 나고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 불안</a:t>
            </a:r>
            <a:r>
              <a:rPr lang="en-US" altLang="ko-KR" dirty="0" smtClean="0"/>
              <a:t>,</a:t>
            </a:r>
          </a:p>
          <a:p>
            <a:pPr marL="342900" indent="-342900" fontAlgn="base"/>
            <a:r>
              <a:rPr lang="ko-KR" altLang="en-US" dirty="0" smtClean="0"/>
              <a:t>초조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수면장애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집중력 저하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떨림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발한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어지러움</a:t>
            </a:r>
            <a:r>
              <a:rPr lang="en-US" altLang="ko-KR" dirty="0" smtClean="0"/>
              <a:t>,</a:t>
            </a:r>
          </a:p>
          <a:p>
            <a:pPr marL="342900" indent="-342900" fontAlgn="base"/>
            <a:r>
              <a:rPr lang="ko-KR" altLang="en-US" dirty="0" smtClean="0"/>
              <a:t>가슴 두근거림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피로까지</a:t>
            </a:r>
            <a:r>
              <a:rPr lang="en-US" altLang="ko-KR" dirty="0" smtClean="0"/>
              <a:t>!!!(</a:t>
            </a:r>
            <a:r>
              <a:rPr lang="ko-KR" altLang="en-US" dirty="0" smtClean="0"/>
              <a:t>니코틴중독현상</a:t>
            </a:r>
            <a:r>
              <a:rPr lang="en-US" altLang="ko-KR" dirty="0" smtClean="0"/>
              <a:t>)</a:t>
            </a:r>
          </a:p>
          <a:p>
            <a:pPr marL="342900" indent="-342900" fontAlgn="base"/>
            <a:r>
              <a:rPr lang="ko-KR" altLang="en-US" dirty="0" smtClean="0"/>
              <a:t>개인마다 차이가 있는데 금연 직후부터 보통 </a:t>
            </a:r>
            <a:r>
              <a:rPr lang="en-US" altLang="ko-KR" dirty="0" smtClean="0"/>
              <a:t>3~4</a:t>
            </a:r>
            <a:r>
              <a:rPr lang="ko-KR" altLang="en-US" dirty="0" smtClean="0"/>
              <a:t>일 후</a:t>
            </a:r>
            <a:endParaRPr lang="en-US" altLang="ko-KR" dirty="0" smtClean="0"/>
          </a:p>
          <a:p>
            <a:pPr marL="342900" indent="-342900" fontAlgn="base"/>
            <a:r>
              <a:rPr lang="ko-KR" altLang="en-US" dirty="0" smtClean="0"/>
              <a:t>가장 심하게 나타납니다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간혹 </a:t>
            </a:r>
            <a:r>
              <a:rPr lang="en-US" altLang="ko-KR" dirty="0" smtClean="0"/>
              <a:t>10~14</a:t>
            </a:r>
            <a:r>
              <a:rPr lang="ko-KR" altLang="en-US" dirty="0" smtClean="0"/>
              <a:t>일 이후에 악화되는</a:t>
            </a:r>
            <a:endParaRPr lang="en-US" altLang="ko-KR" dirty="0" smtClean="0"/>
          </a:p>
          <a:p>
            <a:pPr marL="342900" indent="-342900" fontAlgn="base"/>
            <a:r>
              <a:rPr lang="ko-KR" altLang="en-US" dirty="0" smtClean="0"/>
              <a:t>사람도 있지만 대부분 </a:t>
            </a:r>
            <a:r>
              <a:rPr lang="en-US" altLang="ko-KR" dirty="0" smtClean="0"/>
              <a:t>2~3</a:t>
            </a:r>
            <a:r>
              <a:rPr lang="ko-KR" altLang="en-US" dirty="0" smtClean="0"/>
              <a:t>주 지나면 이 증상은 없어지는</a:t>
            </a:r>
            <a:endParaRPr lang="en-US" altLang="ko-KR" dirty="0" smtClean="0"/>
          </a:p>
          <a:p>
            <a:pPr marL="342900" indent="-342900" fontAlgn="base"/>
            <a:r>
              <a:rPr lang="ko-KR" altLang="en-US" dirty="0" smtClean="0"/>
              <a:t>것이 일반적입니다</a:t>
            </a:r>
            <a:r>
              <a:rPr lang="en-US" altLang="ko-KR" dirty="0" smtClean="0"/>
              <a:t>.</a:t>
            </a:r>
          </a:p>
          <a:p>
            <a:pPr fontAlgn="base"/>
            <a:r>
              <a:rPr lang="en-US" altLang="ko-KR" dirty="0" smtClean="0"/>
              <a:t>2.</a:t>
            </a:r>
            <a:r>
              <a:rPr lang="ko-KR" altLang="en-US" dirty="0" smtClean="0"/>
              <a:t>습관적 흡연이 정신적 행동적 습관 </a:t>
            </a:r>
            <a:r>
              <a:rPr lang="en-US" altLang="ko-KR" dirty="0" smtClean="0"/>
              <a:t>;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식사 후나 스트레스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음주와 같은 특정한 상황과 밀접하게 연관되어 있기 때문입니다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식사 후 담배 한대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스트레스 받으면 한대</a:t>
            </a:r>
            <a:r>
              <a:rPr lang="en-US" altLang="ko-KR" dirty="0" smtClean="0"/>
              <a:t>, </a:t>
            </a:r>
            <a:r>
              <a:rPr lang="ko-KR" altLang="en-US" dirty="0" smtClean="0"/>
              <a:t>술 마시며 한대 등 습관적 흡연이 금연을 가로막는 요인이 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14290" y="4167182"/>
            <a:ext cx="628654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2000" b="1" dirty="0" smtClean="0"/>
              <a:t> </a:t>
            </a:r>
            <a:r>
              <a:rPr lang="ko-KR" altLang="en-US" sz="2000" b="1" dirty="0" smtClean="0">
                <a:solidFill>
                  <a:srgbClr val="00B050"/>
                </a:solidFill>
              </a:rPr>
              <a:t>금연에 성공하려면</a:t>
            </a:r>
          </a:p>
          <a:p>
            <a:pPr marL="342900" indent="-342900" fontAlgn="base">
              <a:buAutoNum type="arabicPeriod"/>
            </a:pPr>
            <a:r>
              <a:rPr lang="ko-KR" altLang="en-US" dirty="0" smtClean="0"/>
              <a:t>포만감을 느끼기 위해 천천히 다양한 식품을 섭취 </a:t>
            </a:r>
            <a:endParaRPr lang="en-US" altLang="ko-KR" dirty="0" smtClean="0"/>
          </a:p>
          <a:p>
            <a:pPr marL="342900" indent="-342900" fontAlgn="base"/>
            <a:r>
              <a:rPr lang="en-US" altLang="ko-KR" dirty="0" smtClean="0"/>
              <a:t>2. </a:t>
            </a:r>
            <a:r>
              <a:rPr lang="ko-KR" altLang="en-US" dirty="0" err="1" smtClean="0"/>
              <a:t>항산화</a:t>
            </a:r>
            <a:r>
              <a:rPr lang="ko-KR" altLang="en-US" dirty="0" smtClean="0"/>
              <a:t> 비타민의 섭취와 체중 증가 방지를 위해 신선한</a:t>
            </a:r>
            <a:endParaRPr lang="en-US" altLang="ko-KR" dirty="0" smtClean="0"/>
          </a:p>
          <a:p>
            <a:pPr marL="342900" indent="-342900" fontAlgn="base"/>
            <a:r>
              <a:rPr lang="ko-KR" altLang="en-US" dirty="0" smtClean="0"/>
              <a:t>채소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과일</a:t>
            </a:r>
            <a:r>
              <a:rPr lang="en-US" altLang="ko-KR" dirty="0" smtClean="0"/>
              <a:t>(</a:t>
            </a:r>
            <a:r>
              <a:rPr lang="ko-KR" altLang="en-US" dirty="0" smtClean="0"/>
              <a:t>오이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당근</a:t>
            </a:r>
            <a:r>
              <a:rPr lang="en-US" altLang="ko-KR" dirty="0" smtClean="0"/>
              <a:t>, </a:t>
            </a:r>
            <a:r>
              <a:rPr lang="ko-KR" altLang="en-US" dirty="0" smtClean="0"/>
              <a:t>특히 토마토나 복숭아 같은 </a:t>
            </a:r>
            <a:r>
              <a:rPr lang="ko-KR" altLang="en-US" dirty="0" err="1" smtClean="0"/>
              <a:t>저칼로</a:t>
            </a:r>
            <a:endParaRPr lang="en-US" altLang="ko-KR" dirty="0" smtClean="0"/>
          </a:p>
          <a:p>
            <a:pPr marL="342900" indent="-342900" fontAlgn="base"/>
            <a:r>
              <a:rPr lang="ko-KR" altLang="en-US" dirty="0" smtClean="0"/>
              <a:t>리 식품</a:t>
            </a:r>
            <a:r>
              <a:rPr lang="en-US" altLang="ko-KR" dirty="0" smtClean="0"/>
              <a:t>)</a:t>
            </a:r>
            <a:r>
              <a:rPr lang="ko-KR" altLang="en-US" dirty="0" smtClean="0"/>
              <a:t>과일 중에서도 포도</a:t>
            </a:r>
            <a:r>
              <a:rPr lang="en-US" altLang="ko-KR" dirty="0" smtClean="0"/>
              <a:t>, </a:t>
            </a:r>
            <a:r>
              <a:rPr lang="ko-KR" altLang="en-US" dirty="0" smtClean="0"/>
              <a:t>배와 같이 칼로리가 높은 과일</a:t>
            </a:r>
            <a:endParaRPr lang="en-US" altLang="ko-KR" dirty="0" smtClean="0"/>
          </a:p>
          <a:p>
            <a:pPr marL="342900" indent="-342900" fontAlgn="base"/>
            <a:r>
              <a:rPr lang="ko-KR" altLang="en-US" dirty="0" smtClean="0"/>
              <a:t>은 많이 드시지 않는 것이 좋습니다</a:t>
            </a:r>
            <a:r>
              <a:rPr lang="en-US" altLang="ko-KR" dirty="0" smtClean="0"/>
              <a:t>.</a:t>
            </a:r>
          </a:p>
          <a:p>
            <a:pPr marL="342900" indent="-342900" fontAlgn="base"/>
            <a:r>
              <a:rPr lang="en-US" altLang="ko-KR" dirty="0" smtClean="0"/>
              <a:t>3. </a:t>
            </a:r>
            <a:r>
              <a:rPr lang="ko-KR" altLang="en-US" dirty="0" smtClean="0"/>
              <a:t>입이 심심할 때는 사탕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과자 같은 체중 증가를 유발하는</a:t>
            </a:r>
            <a:endParaRPr lang="en-US" altLang="ko-KR" dirty="0" smtClean="0"/>
          </a:p>
          <a:p>
            <a:pPr marL="342900" indent="-342900" fontAlgn="base"/>
            <a:r>
              <a:rPr lang="ko-KR" altLang="en-US" dirty="0" smtClean="0"/>
              <a:t>고칼로리 음식 대신 무설탕 껌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은단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과일 주스</a:t>
            </a:r>
            <a:r>
              <a:rPr lang="en-US" altLang="ko-KR" dirty="0" smtClean="0"/>
              <a:t>, </a:t>
            </a:r>
            <a:r>
              <a:rPr lang="ko-KR" altLang="en-US" dirty="0" smtClean="0"/>
              <a:t>녹차로</a:t>
            </a:r>
            <a:r>
              <a:rPr lang="en-US" altLang="ko-KR" dirty="0" smtClean="0"/>
              <a:t>-</a:t>
            </a:r>
          </a:p>
          <a:p>
            <a:pPr marL="342900" indent="-342900" fontAlgn="base"/>
            <a:r>
              <a:rPr lang="en-US" altLang="ko-KR" dirty="0" smtClean="0"/>
              <a:t>4. </a:t>
            </a:r>
            <a:r>
              <a:rPr lang="ko-KR" altLang="en-US" dirty="0" smtClean="0"/>
              <a:t>흡연 욕구를 일으키는 커피는 대신 녹차 생수를 마시기</a:t>
            </a:r>
            <a:endParaRPr lang="en-US" altLang="ko-KR" dirty="0" smtClean="0"/>
          </a:p>
          <a:p>
            <a:pPr marL="342900" indent="-342900" fontAlgn="base"/>
            <a:r>
              <a:rPr lang="en-US" altLang="ko-KR" dirty="0" smtClean="0"/>
              <a:t>5. </a:t>
            </a:r>
            <a:r>
              <a:rPr lang="ko-KR" altLang="en-US" dirty="0" smtClean="0"/>
              <a:t>술을 최대한 줄이세요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알코올은 흡연욕구 증가를 유발</a:t>
            </a:r>
            <a:endParaRPr lang="en-US" altLang="ko-KR" dirty="0" smtClean="0"/>
          </a:p>
          <a:p>
            <a:pPr marL="342900" indent="-342900" fontAlgn="base"/>
            <a:r>
              <a:rPr lang="ko-KR" altLang="en-US" dirty="0" smtClean="0"/>
              <a:t>해 금연을 힘들게 할 뿐 아니라 칼로리가 높아</a:t>
            </a:r>
            <a:r>
              <a:rPr lang="en-US" altLang="ko-KR" dirty="0" smtClean="0"/>
              <a:t>(7Kcal/g) </a:t>
            </a:r>
          </a:p>
          <a:p>
            <a:pPr marL="342900" indent="-342900" fontAlgn="base"/>
            <a:r>
              <a:rPr lang="ko-KR" altLang="en-US" dirty="0" smtClean="0"/>
              <a:t>체중 증가에도 영향을 줍니다</a:t>
            </a:r>
            <a:r>
              <a:rPr lang="en-US" altLang="ko-KR" dirty="0" smtClean="0"/>
              <a:t>. </a:t>
            </a:r>
          </a:p>
          <a:p>
            <a:pPr marL="342900" indent="-342900" fontAlgn="base"/>
            <a:r>
              <a:rPr lang="ko-KR" altLang="en-US" dirty="0" smtClean="0"/>
              <a:t>금연 </a:t>
            </a:r>
            <a:r>
              <a:rPr lang="ko-KR" altLang="en-US" dirty="0" err="1" smtClean="0"/>
              <a:t>기간중</a:t>
            </a:r>
            <a:r>
              <a:rPr lang="ko-KR" altLang="en-US" dirty="0" smtClean="0"/>
              <a:t> 초기 </a:t>
            </a:r>
            <a:r>
              <a:rPr lang="en-US" altLang="ko-KR" dirty="0" smtClean="0"/>
              <a:t>1~2</a:t>
            </a:r>
            <a:r>
              <a:rPr lang="ko-KR" altLang="en-US" dirty="0" smtClean="0"/>
              <a:t>달은 금주 하시는 것이 효과적인 금</a:t>
            </a:r>
            <a:endParaRPr lang="en-US" altLang="ko-KR" dirty="0" smtClean="0"/>
          </a:p>
          <a:p>
            <a:pPr marL="342900" indent="-342900" fontAlgn="base"/>
            <a:r>
              <a:rPr lang="ko-KR" altLang="en-US" dirty="0" smtClean="0"/>
              <a:t>연과 체중증가 방지에 도움이 됩니다</a:t>
            </a:r>
            <a:r>
              <a:rPr lang="en-US" altLang="ko-KR" dirty="0" smtClean="0"/>
              <a:t>.</a:t>
            </a:r>
          </a:p>
          <a:p>
            <a:pPr marL="342900" indent="-342900" fontAlgn="base"/>
            <a:r>
              <a:rPr lang="en-US" altLang="ko-KR" dirty="0" smtClean="0"/>
              <a:t>6. </a:t>
            </a:r>
            <a:r>
              <a:rPr lang="ko-KR" altLang="en-US" dirty="0" smtClean="0"/>
              <a:t>물을 충분히 섭취하세요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니코틴의 체내 배출도 증가</a:t>
            </a:r>
            <a:endParaRPr lang="en-US" altLang="ko-KR" dirty="0" smtClean="0"/>
          </a:p>
          <a:p>
            <a:pPr marL="342900" indent="-342900" fontAlgn="base"/>
            <a:r>
              <a:rPr lang="ko-KR" altLang="en-US" dirty="0" smtClean="0"/>
              <a:t>시키면서 흡연욕구 억제와 체중 증가 방지에도 도움이 될</a:t>
            </a:r>
            <a:endParaRPr lang="en-US" altLang="ko-KR" dirty="0" smtClean="0"/>
          </a:p>
          <a:p>
            <a:pPr marL="342900" indent="-342900" fontAlgn="base"/>
            <a:r>
              <a:rPr lang="ko-KR" altLang="en-US" dirty="0" smtClean="0"/>
              <a:t>수 있습니다</a:t>
            </a:r>
            <a:r>
              <a:rPr lang="en-US" altLang="ko-KR" dirty="0" smtClean="0"/>
              <a:t>.   </a:t>
            </a:r>
            <a:endParaRPr lang="en-US" altLang="ko-KR" dirty="0" smtClean="0"/>
          </a:p>
          <a:p>
            <a:pPr marL="342900" indent="-342900" fontAlgn="base"/>
            <a:r>
              <a:rPr lang="en-US" altLang="ko-KR" sz="1400" dirty="0" smtClean="0"/>
              <a:t> </a:t>
            </a:r>
            <a:r>
              <a:rPr lang="en-US" altLang="ko-KR" sz="1400" dirty="0" smtClean="0"/>
              <a:t>                       </a:t>
            </a:r>
            <a:r>
              <a:rPr lang="ko-KR" altLang="en-US" sz="1400" dirty="0" smtClean="0"/>
              <a:t>자료출처</a:t>
            </a:r>
            <a:r>
              <a:rPr lang="en-US" altLang="ko-KR" sz="1400" dirty="0" smtClean="0"/>
              <a:t>;</a:t>
            </a:r>
            <a:r>
              <a:rPr lang="ko-KR" altLang="en-US" sz="1400" dirty="0" err="1" smtClean="0"/>
              <a:t>삼성서울병원금연클리닉</a:t>
            </a:r>
            <a:endParaRPr lang="ko-KR" altLang="en-US" sz="1400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212540464" descr="EMB00000404003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70" y="9024966"/>
            <a:ext cx="1820862" cy="349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5575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10987</TotalTime>
  <Words>0</Words>
  <Application>Microsoft Office PowerPoint</Application>
  <PresentationFormat>A4 용지(210x297mm)</PresentationFormat>
  <Paragraphs>28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모양</vt:lpstr>
      <vt:lpstr>슬라이드 1</vt:lpstr>
      <vt:lpstr>슬라이드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유경희</dc:creator>
  <cp:lastModifiedBy>DongHyun LEE</cp:lastModifiedBy>
  <cp:revision>288</cp:revision>
  <cp:lastPrinted>2013-04-22T08:12:37Z</cp:lastPrinted>
  <dcterms:created xsi:type="dcterms:W3CDTF">2013-04-08T04:33:15Z</dcterms:created>
  <dcterms:modified xsi:type="dcterms:W3CDTF">2017-01-31T00:17:36Z</dcterms:modified>
</cp:coreProperties>
</file>