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6858000" cy="9144000" type="screen4x3"/>
  <p:notesSz cx="9144000" cy="6858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00CC"/>
    <a:srgbClr val="9933FF"/>
    <a:srgbClr val="0000FF"/>
    <a:srgbClr val="CC0066"/>
    <a:srgbClr val="339933"/>
    <a:srgbClr val="3333FF"/>
    <a:srgbClr val="FF0000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FD4443E-F989-4FC4-A0C8-D5A2AF1F390B}" styleName="어두운 스타일 1 - 강조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95" autoAdjust="0"/>
    <p:restoredTop sz="86458" autoAdjust="0"/>
  </p:normalViewPr>
  <p:slideViewPr>
    <p:cSldViewPr>
      <p:cViewPr>
        <p:scale>
          <a:sx n="100" d="100"/>
          <a:sy n="100" d="100"/>
        </p:scale>
        <p:origin x="-3498" y="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20675" y="0"/>
            <a:ext cx="6216650" cy="914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35761" y="2857488"/>
            <a:ext cx="5732900" cy="2000264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89339" y="5048253"/>
            <a:ext cx="5625743" cy="114300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9E1B4-6833-438A-BFA2-8EE7E10FD0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341734" y="1904982"/>
            <a:ext cx="6161528" cy="2117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2000234"/>
            <a:ext cx="6172200" cy="616798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68426-7360-4162-BBF2-6A4F9AF73E5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5732463" y="-20638"/>
            <a:ext cx="1125537" cy="9144001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32875" y="380971"/>
            <a:ext cx="910835" cy="8382061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761975"/>
            <a:ext cx="5336397" cy="7620059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7F80A-79C8-4C92-BC7B-CBECB6993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214313" cy="914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7607" y="380971"/>
            <a:ext cx="6416104" cy="1253045"/>
          </a:xfrm>
        </p:spPr>
        <p:txBody>
          <a:bodyPr/>
          <a:lstStyle>
            <a:lvl1pPr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955D8-0DCA-4642-A064-2E9AAEDCBB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342900" cy="914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cxnSp>
        <p:nvCxnSpPr>
          <p:cNvPr id="5" name="직선 연결선 4"/>
          <p:cNvCxnSpPr/>
          <p:nvPr/>
        </p:nvCxnSpPr>
        <p:spPr>
          <a:xfrm>
            <a:off x="375026" y="5905510"/>
            <a:ext cx="5786478" cy="211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5026" y="4095747"/>
            <a:ext cx="5786478" cy="2006603"/>
          </a:xfrm>
        </p:spPr>
        <p:txBody>
          <a:bodyPr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5026" y="6000760"/>
            <a:ext cx="5786478" cy="2190752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C52D6-D6D1-4440-9FF7-A5977C9D475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381000"/>
            <a:ext cx="6858000" cy="152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589336" y="2190734"/>
            <a:ext cx="2839664" cy="5905541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3536157" y="2190734"/>
            <a:ext cx="2839212" cy="5905541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56534-B654-486A-AC0B-D26069C551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0"/>
            <a:ext cx="214313" cy="914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6645275" y="0"/>
            <a:ext cx="214313" cy="914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375029" y="2000232"/>
            <a:ext cx="3000397" cy="5048285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375029" y="7239019"/>
            <a:ext cx="3003804" cy="952507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3537699" y="2000232"/>
            <a:ext cx="3000397" cy="5048285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3536157" y="7239019"/>
            <a:ext cx="3000396" cy="952507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9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AC6E2-8376-488C-88F8-95468ACD20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20675" y="0"/>
            <a:ext cx="6216650" cy="914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5025" y="571472"/>
            <a:ext cx="6140075" cy="1524000"/>
          </a:xfrm>
        </p:spPr>
        <p:txBody>
          <a:bodyPr/>
          <a:lstStyle>
            <a:lvl1pPr algn="l"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F999C-3271-49F0-958C-600DD9A3457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2F0D9-2946-455B-AC0E-8EA866FB53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 bwMode="invGray">
          <a:xfrm>
            <a:off x="214313" y="352425"/>
            <a:ext cx="6643687" cy="885825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214313" cy="914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375026" y="380971"/>
            <a:ext cx="6107949" cy="857256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75025" y="1341641"/>
            <a:ext cx="1660934" cy="713563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089549" y="1333478"/>
            <a:ext cx="4393406" cy="714377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669DB-2DFF-4A0A-BAEA-D787DD8D92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4762500"/>
            <a:ext cx="6858000" cy="43815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5026" y="4762501"/>
            <a:ext cx="2464611" cy="15176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75026" y="6286512"/>
            <a:ext cx="2464611" cy="15240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3000372" y="1428728"/>
            <a:ext cx="3161132" cy="6286544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US" noProof="0"/>
          </a:p>
        </p:txBody>
      </p:sp>
      <p:sp>
        <p:nvSpPr>
          <p:cNvPr id="6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8763000"/>
            <a:ext cx="2171700" cy="396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AD897-1452-4C23-9BF8-777A02430D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8763000"/>
            <a:ext cx="6858000" cy="381000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3175"/>
            <a:ext cx="6858000" cy="377825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234950" y="366713"/>
            <a:ext cx="6408738" cy="1524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02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763000"/>
            <a:ext cx="1600200" cy="381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763000"/>
            <a:ext cx="2171700" cy="381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763000"/>
            <a:ext cx="1600200" cy="3810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099F27AF-AD20-4062-8964-25E94E4C1CC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2" r:id="rId1"/>
    <p:sldLayoutId id="2147484203" r:id="rId2"/>
    <p:sldLayoutId id="2147484204" r:id="rId3"/>
    <p:sldLayoutId id="2147484205" r:id="rId4"/>
    <p:sldLayoutId id="2147484206" r:id="rId5"/>
    <p:sldLayoutId id="2147484207" r:id="rId6"/>
    <p:sldLayoutId id="2147484201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HY견명조" pitchFamily="18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HY견명조" pitchFamily="18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HY견명조" pitchFamily="18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HY견명조" pitchFamily="18" charset="-127"/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C9824C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C9824C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직사각형 70"/>
          <p:cNvSpPr/>
          <p:nvPr/>
        </p:nvSpPr>
        <p:spPr>
          <a:xfrm>
            <a:off x="285750" y="0"/>
            <a:ext cx="5786438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ko-KR" altLang="en-US" sz="12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0" y="8892480"/>
            <a:ext cx="6858000" cy="251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857250" y="973138"/>
            <a:ext cx="3929063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ko-KR" altLang="en-US" sz="1600" b="1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1242340" y="493822"/>
            <a:ext cx="47789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안상수2006굵은" panose="02020603020101020101" pitchFamily="18" charset="-127"/>
                <a:ea typeface="안상수2006굵은" panose="02020603020101020101" pitchFamily="18" charset="-127"/>
              </a:rPr>
              <a:t>건강한 성인을 위한 운동처방</a:t>
            </a:r>
            <a:endParaRPr lang="ko-KR" alt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안상수2006굵은" panose="02020603020101020101" pitchFamily="18" charset="-127"/>
              <a:ea typeface="안상수2006굵은" panose="02020603020101020101" pitchFamily="18" charset="-127"/>
            </a:endParaRPr>
          </a:p>
        </p:txBody>
      </p:sp>
      <p:sp>
        <p:nvSpPr>
          <p:cNvPr id="12298" name="Rectangle 3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pic>
        <p:nvPicPr>
          <p:cNvPr id="12299" name="Picture 9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2227" y="1141386"/>
            <a:ext cx="5000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직사각형 39"/>
          <p:cNvSpPr/>
          <p:nvPr/>
        </p:nvSpPr>
        <p:spPr>
          <a:xfrm>
            <a:off x="602483" y="1314883"/>
            <a:ext cx="5706837" cy="52013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altLang="ko-KR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b="1" dirty="0" smtClean="0">
                <a:solidFill>
                  <a:srgbClr val="00B050"/>
                </a:solidFill>
                <a:latin typeface="HY그래픽" pitchFamily="18" charset="-127"/>
                <a:ea typeface="HY그래픽" pitchFamily="18" charset="-127"/>
              </a:rPr>
              <a:t>운동과 건강</a:t>
            </a:r>
            <a:endParaRPr lang="en-US" altLang="ko-KR" sz="1100" b="1" dirty="0" smtClean="0">
              <a:solidFill>
                <a:srgbClr val="00B050"/>
              </a:solidFill>
              <a:latin typeface="HY그래픽" pitchFamily="18" charset="-127"/>
              <a:ea typeface="HY그래픽" pitchFamily="18" charset="-127"/>
            </a:endParaRPr>
          </a:p>
          <a:p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경제적으로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풍요로와짐에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따라 운동과 건강에 대한 대중적인 관심이 높아 졌지만 생활방식과 식생활이 변화함에 따라 사람들의 체력 수준이 저하되고 신체 기능은 약화되어 갔다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여기서는 심폐 체력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근력과 근지구력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유연성을 효율적으로 향상시키기 위한 운동 프로그램을 제시하고 있다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</a:t>
            </a:r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운동빈도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운동강도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운동시간을 고려한 프로그램으로 장기간에 걸쳐 트레이닝 했을 때 심폐 체력과 근력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근지구력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유연성이 향상되며 이를 유지하기 위해서는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유산소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운동과 저항 트레이닝이 포함되는 종합적인 트레이닝 프로그램을 규칙적이고 지속적으로 해야 한다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주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2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일 이하의 지구성 운동이나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예비심박수의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50%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이하 운동으로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10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분 미만 했을 때는 건강한 성인의 체력을 유지하고 발달시키는데 충분한 자극이 되지 않는다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나이 그 자체가 체력을 저하시키는 원인이 되지 않으며 트레이닝의 결과로 나타나는 체력 증가의 향상 정도는 젊은 사람과 비슷하다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나이가 증가함에 따라 일반적으로 최대 산소섭취량 감소와 체중증가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체지방 증가를 나타내지만 트레이닝은 이러한 점들을 개선시킨다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</a:t>
            </a:r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한 연구는 운동을 하지 않는 사람은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25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세 이후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10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년 동안 최대 산소섭취량의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9-15%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가 감소했고 운동을 한 사람은 단지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5%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만이 감소했다고 말한다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</a:t>
            </a:r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남녀간에는 형태학적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생리학적으로 차이가 있지만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(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헤모글로빈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산소 운반능력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동정맥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산소차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최대 산소섭취량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근섬유수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체지방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골미네랄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비중이 남자보다 낮음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)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유산소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운동과 저항트레이닝의 결과로 나타나는 체력증가의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상승율은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남자와 비슷하다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운동 처방은 이러한 참여자에 관한 정보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목표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그리고 초기 체력 수준을 바탕으로 심폐 체력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근력과 근지구력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그리고 유연성을 조화롭게 발달시킬 수 있는 프로그램이 되도록 신중하게 작성해야 한다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</a:t>
            </a:r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트레이닝의 결과로 향상된 체력은 운동 중지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2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주 후부터 감소하며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10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주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-8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개월 후에는 트레이닝 이전의 상태로 돌아간다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결국은 규칙적이고 지속적인 운동만이 향상된 체력을 유지할 수 있으므로 운동처방을 하는 사람은 사람들이 운동을 지속할 수 있도록 적절하고 단계적인 프로그램을 제공하고 운동과 신체활동을 통해 ‘라이프스타일’이 변화 할 수 있도록 유도해야 한다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</a:t>
            </a:r>
            <a:r>
              <a:rPr lang="ko-KR" altLang="en-US" sz="1100" b="1" dirty="0" smtClean="0">
                <a:latin typeface="HY그래픽" pitchFamily="18" charset="-127"/>
                <a:ea typeface="HY그래픽" pitchFamily="18" charset="-127"/>
              </a:rPr>
              <a:t> </a:t>
            </a:r>
            <a:endParaRPr lang="en-US" altLang="ko-KR" sz="1100" b="1" dirty="0" smtClean="0">
              <a:latin typeface="HY그래픽" pitchFamily="18" charset="-127"/>
              <a:ea typeface="HY그래픽" pitchFamily="18" charset="-127"/>
            </a:endParaRPr>
          </a:p>
          <a:p>
            <a:endParaRPr lang="en-US" altLang="ko-KR" sz="1100" b="1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pPr>
              <a:defRPr/>
            </a:pPr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692150" y="8099425"/>
            <a:ext cx="2665413" cy="1296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ko-KR" altLang="en-US" sz="1100" dirty="0">
              <a:solidFill>
                <a:schemeClr val="tx1"/>
              </a:solidFill>
              <a:latin typeface="HY그래픽M" pitchFamily="18" charset="-127"/>
              <a:ea typeface="HY그래픽M" pitchFamily="18" charset="-127"/>
            </a:endParaRPr>
          </a:p>
        </p:txBody>
      </p:sp>
      <p:sp>
        <p:nvSpPr>
          <p:cNvPr id="12304" name="Rectangle 3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2305" name="Rectangle 3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2306" name="Rectangle 3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2307" name="Rectangle 4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2310" name="Rectangle 5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pic>
        <p:nvPicPr>
          <p:cNvPr id="31" name="Picture 177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8748713"/>
            <a:ext cx="1800225" cy="395287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sp>
        <p:nvSpPr>
          <p:cNvPr id="36" name="직사각형 19"/>
          <p:cNvSpPr>
            <a:spLocks noChangeArrowheads="1"/>
          </p:cNvSpPr>
          <p:nvPr/>
        </p:nvSpPr>
        <p:spPr bwMode="auto">
          <a:xfrm>
            <a:off x="332656" y="0"/>
            <a:ext cx="31543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1200" b="1" dirty="0">
                <a:ea typeface="굴림" pitchFamily="50" charset="-127"/>
              </a:rPr>
              <a:t>근로자의 건강</a:t>
            </a:r>
            <a:r>
              <a:rPr lang="en-US" altLang="ko-KR" sz="1200" b="1" dirty="0">
                <a:ea typeface="굴림" pitchFamily="50" charset="-127"/>
              </a:rPr>
              <a:t>, </a:t>
            </a:r>
            <a:r>
              <a:rPr lang="ko-KR" altLang="en-US" sz="1200" b="1" dirty="0">
                <a:ea typeface="굴림" pitchFamily="50" charset="-127"/>
              </a:rPr>
              <a:t>산업 간호사의 손길로</a:t>
            </a:r>
            <a:r>
              <a:rPr lang="en-US" altLang="ko-KR" sz="1200" b="1" dirty="0">
                <a:ea typeface="굴림" pitchFamily="50" charset="-127"/>
              </a:rPr>
              <a:t>’</a:t>
            </a:r>
            <a:endParaRPr lang="ko-KR" altLang="en-US" sz="1200" dirty="0">
              <a:ea typeface="굴림" pitchFamily="50" charset="-127"/>
            </a:endParaRPr>
          </a:p>
        </p:txBody>
      </p:sp>
      <p:pic>
        <p:nvPicPr>
          <p:cNvPr id="1032" name="Picture 8" descr="http://cfile235.uf.daum.net/original/1841BD1E4A3B0C4F34AE4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696" y="6444208"/>
            <a:ext cx="2880320" cy="1889319"/>
          </a:xfrm>
          <a:prstGeom prst="rect">
            <a:avLst/>
          </a:prstGeom>
          <a:noFill/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5024" y="6444208"/>
            <a:ext cx="244827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직사각형 70"/>
          <p:cNvSpPr/>
          <p:nvPr/>
        </p:nvSpPr>
        <p:spPr>
          <a:xfrm>
            <a:off x="285750" y="0"/>
            <a:ext cx="5786438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ko-KR" altLang="en-US" sz="12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0" y="8892480"/>
            <a:ext cx="6858000" cy="251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857250" y="973138"/>
            <a:ext cx="3929063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ko-KR" altLang="en-US" sz="1600" b="1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12298" name="Rectangle 3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pic>
        <p:nvPicPr>
          <p:cNvPr id="12299" name="Picture 9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2227" y="1141386"/>
            <a:ext cx="5000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직사각형 39"/>
          <p:cNvSpPr/>
          <p:nvPr/>
        </p:nvSpPr>
        <p:spPr>
          <a:xfrm>
            <a:off x="602483" y="1314883"/>
            <a:ext cx="5634829" cy="70735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altLang="ko-KR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b="1" dirty="0" smtClean="0">
                <a:solidFill>
                  <a:srgbClr val="00B050"/>
                </a:solidFill>
                <a:latin typeface="HY그래픽" pitchFamily="18" charset="-127"/>
                <a:ea typeface="HY그래픽" pitchFamily="18" charset="-127"/>
              </a:rPr>
              <a:t>심폐 체력 위한 운동처방</a:t>
            </a:r>
            <a:endParaRPr lang="en-US" altLang="ko-KR" sz="1100" b="1" dirty="0" smtClean="0">
              <a:solidFill>
                <a:srgbClr val="00B050"/>
              </a:solidFill>
              <a:latin typeface="HY그래픽" pitchFamily="18" charset="-127"/>
              <a:ea typeface="HY그래픽" pitchFamily="18" charset="-127"/>
            </a:endParaRPr>
          </a:p>
          <a:p>
            <a:endParaRPr lang="ko-KR" altLang="en-US" sz="1100" dirty="0" smtClean="0">
              <a:solidFill>
                <a:srgbClr val="00B050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심폐 체력을 위한 운동은 최대 산소섭취량과 젖산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역치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수준을 향상시키는 형태이며 일반적으로 권장되는 운동빈도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강도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시간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형태는 다음과 같다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</a:t>
            </a:r>
          </a:p>
          <a:p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b="1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트레이닝 빈도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-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주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3-5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일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</a:t>
            </a:r>
          </a:p>
          <a:p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b="1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트레이닝 강도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-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최대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심박수의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55%-90%,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또는 예비 산소 섭취량이나 예비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심박수의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40%-85%.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저강도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수준의 운동은 예비 산소섭취량이나 예비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심박수의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40%-49%,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또는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최대심박수의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55%-64%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이다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이는 초기 체력 수준이 낮은 사람에게 적용한다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</a:t>
            </a:r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endParaRPr lang="en-US" altLang="ko-KR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b="1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트레이닝 시간 </a:t>
            </a:r>
            <a:r>
              <a:rPr lang="en-US" altLang="ko-KR" sz="1100" b="1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-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유산소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운동을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20-60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분을 지속적으로 하거나 하루에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10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분씩 간헐적으로 여러 차례 실시한다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시간은 운동 강도에 따라 다르다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다시 말해 운동강도가 낮으면 장시간을 할 수 있고 고강도 운동은 장시간을 하지 못한다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하지만 일반 성인은 시합에 참여하는 선수와 다르기 때문에 고강도 장시간 운동을 하기보다는 잠재적인 위험과 안정성을 고려하여 장시간 중등 강도의 운동이 권장된다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</a:t>
            </a:r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b="1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트레이닝 형태 </a:t>
            </a:r>
            <a:r>
              <a:rPr lang="en-US" altLang="ko-KR" sz="1100" b="1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-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유산소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운동 형태로서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대군근을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리드미컬하게 사용하는 운동이 좋으며 예를 들면 걷기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하이킹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런닝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조깅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수영 등이 있다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서킷트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트레이닝은 심폐 체력의 향상을 가져오기는 하지만 향상 정도가 크지 않고 근력과 근지구력을 향상시키는데 주된 효과가 있다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런닝과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점핑운동은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상해의 위험이 크고 특히 여성이 남자보다 상해 비율이 높으므로 처방할 때 주의해야 한다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</a:t>
            </a:r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b="1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근력 강화와 근지구력을 위한 운동처방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-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저항운동은 성인의 체력 향상 프로그램에 필수적이며 근력 강화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근지구력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제지방을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증가시키기 위한 것으로 대근군에 점진적이고 개별적이며 적절한 자극을 주어 실시해야 한다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근력을 증진시키는 형태로는 관절의 가동범위 내에서 일정한 속도로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근수축을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하는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등속성운동과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관절의 움직임과 근육의 길이가 변하지 않은 채 근력을 발휘하는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등척성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운동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그리고 힘을 쓰는 것에 따라 근육의 길이와 관절의 각이 변하는 형태로 일반적으로 행해지는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등장성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운동이 있다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</a:t>
            </a:r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건강한 성인은 근력과 근지구력을 향상시키기 위해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등장성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운동으로 대근군을 일주일에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2-3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일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8-10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가지 운동하라고 권한다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대부분의 사람들은 최대 반복횟수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(RM) 8-12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회 정도 들 수 있는 무거운 무게를 사용하고 운동을 처음 시작하는 사람이나 노약자는 최대 반복횟수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(RM) 12-15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회를 들 수 있는 가벼운 무게를 사용하는 것이 적절하다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</a:t>
            </a:r>
          </a:p>
          <a:p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b="1" dirty="0" smtClean="0">
                <a:solidFill>
                  <a:srgbClr val="00B050"/>
                </a:solidFill>
                <a:latin typeface="HY그래픽" pitchFamily="18" charset="-127"/>
                <a:ea typeface="HY그래픽" pitchFamily="18" charset="-127"/>
              </a:rPr>
              <a:t>유연성을 위한 운동처방</a:t>
            </a:r>
            <a:endParaRPr lang="en-US" altLang="ko-KR" sz="1100" b="1" dirty="0" smtClean="0">
              <a:solidFill>
                <a:srgbClr val="00B050"/>
              </a:solidFill>
              <a:latin typeface="HY그래픽" pitchFamily="18" charset="-127"/>
              <a:ea typeface="HY그래픽" pitchFamily="18" charset="-127"/>
            </a:endParaRPr>
          </a:p>
          <a:p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유연성 운동은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ROM(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관절가동범위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)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을 유지 및 향상시키고 운동 수행력 향상과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근골격계의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상해 예방 및 치료를 위해 모든 프로그램에 필수적으로 포함되어야 한다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스트레칭의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종류에는 탄성을 이용하여 반동을 주거나 흔드는 형태로 행해지는 동적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스트레칭과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스트레칭한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상태로 정지해 있는 정적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스트레칭이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있다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그리고 고유감각 신경근 촉진법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(PNF)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으로 보조자에 의해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스트레칭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보조를 받는 방법이 있다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일반적 지침은 주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2-3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일 스트레칭 운동을 하는데 한 동작을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10-30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초의 정적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스트레칭으로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4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회 반복하라고  권한다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</a:t>
            </a:r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endParaRPr lang="en-US" altLang="ko-KR" sz="1100" b="1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endParaRPr lang="en-US" altLang="ko-KR" sz="1100" dirty="0" smtClean="0">
              <a:solidFill>
                <a:schemeClr val="tx1"/>
              </a:solidFill>
            </a:endParaRPr>
          </a:p>
          <a:p>
            <a:endParaRPr lang="ko-KR" altLang="en-US" sz="11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692150" y="8099425"/>
            <a:ext cx="2665413" cy="1296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ko-KR" altLang="en-US" sz="1100" dirty="0">
              <a:solidFill>
                <a:schemeClr val="tx1"/>
              </a:solidFill>
              <a:latin typeface="HY그래픽M" pitchFamily="18" charset="-127"/>
              <a:ea typeface="HY그래픽M" pitchFamily="18" charset="-127"/>
            </a:endParaRPr>
          </a:p>
        </p:txBody>
      </p:sp>
      <p:sp>
        <p:nvSpPr>
          <p:cNvPr id="12304" name="Rectangle 3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2305" name="Rectangle 3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2306" name="Rectangle 3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2307" name="Rectangle 4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2310" name="Rectangle 5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pic>
        <p:nvPicPr>
          <p:cNvPr id="31" name="Picture 177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8748713"/>
            <a:ext cx="1800225" cy="395287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sp>
        <p:nvSpPr>
          <p:cNvPr id="36" name="직사각형 19"/>
          <p:cNvSpPr>
            <a:spLocks noChangeArrowheads="1"/>
          </p:cNvSpPr>
          <p:nvPr/>
        </p:nvSpPr>
        <p:spPr bwMode="auto">
          <a:xfrm>
            <a:off x="332656" y="0"/>
            <a:ext cx="31543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1200" b="1" dirty="0">
                <a:ea typeface="굴림" pitchFamily="50" charset="-127"/>
              </a:rPr>
              <a:t>근로자의 건강</a:t>
            </a:r>
            <a:r>
              <a:rPr lang="en-US" altLang="ko-KR" sz="1200" b="1" dirty="0">
                <a:ea typeface="굴림" pitchFamily="50" charset="-127"/>
              </a:rPr>
              <a:t>, </a:t>
            </a:r>
            <a:r>
              <a:rPr lang="ko-KR" altLang="en-US" sz="1200" b="1" dirty="0">
                <a:ea typeface="굴림" pitchFamily="50" charset="-127"/>
              </a:rPr>
              <a:t>산업 간호사의 손길로</a:t>
            </a:r>
            <a:r>
              <a:rPr lang="en-US" altLang="ko-KR" sz="1200" b="1" dirty="0">
                <a:ea typeface="굴림" pitchFamily="50" charset="-127"/>
              </a:rPr>
              <a:t>’</a:t>
            </a:r>
            <a:endParaRPr lang="ko-KR" altLang="en-US" sz="1200" dirty="0">
              <a:ea typeface="굴림" pitchFamily="50" charset="-127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409950" y="0"/>
            <a:ext cx="36513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46023" tIns="84111" rIns="0" bIns="84111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409950" y="0"/>
            <a:ext cx="36513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46023" tIns="84111" rIns="0" bIns="84111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2476</TotalTime>
  <Words>717</Words>
  <Application>Microsoft Office PowerPoint</Application>
  <PresentationFormat>화면 슬라이드 쇼(4:3)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고구려 벽화</vt:lpstr>
      <vt:lpstr>슬라이드 1</vt:lpstr>
      <vt:lpstr>슬라이드 2</vt:lpstr>
    </vt:vector>
  </TitlesOfParts>
  <Company>kec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kec</dc:creator>
  <cp:lastModifiedBy>user</cp:lastModifiedBy>
  <cp:revision>326</cp:revision>
  <dcterms:created xsi:type="dcterms:W3CDTF">2008-05-27T02:34:27Z</dcterms:created>
  <dcterms:modified xsi:type="dcterms:W3CDTF">2016-05-30T04:53:35Z</dcterms:modified>
</cp:coreProperties>
</file>