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6"/>
  </p:notesMasterIdLst>
  <p:handoutMasterIdLst>
    <p:handoutMasterId r:id="rId7"/>
  </p:handoutMasterIdLst>
  <p:sldIdLst>
    <p:sldId id="284" r:id="rId2"/>
    <p:sldId id="287" r:id="rId3"/>
    <p:sldId id="288" r:id="rId4"/>
    <p:sldId id="289" r:id="rId5"/>
  </p:sldIdLst>
  <p:sldSz cx="6858000" cy="9906000" type="A4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기본 구역" id="{8C621CB0-D8A6-4726-9CA1-3CFF728E69E5}">
          <p14:sldIdLst>
            <p14:sldId id="284"/>
          </p14:sldIdLst>
        </p14:section>
        <p14:section name="제목 없는 구역" id="{2811E5F6-7D2F-484C-8843-79330EEA825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7" autoAdjust="0"/>
    <p:restoredTop sz="94767" autoAdjust="0"/>
  </p:normalViewPr>
  <p:slideViewPr>
    <p:cSldViewPr>
      <p:cViewPr>
        <p:scale>
          <a:sx n="60" d="100"/>
          <a:sy n="60" d="100"/>
        </p:scale>
        <p:origin x="-3702" y="-57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CAD4B-EA49-4CCE-ACFB-7882A8A182F7}" type="datetimeFigureOut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FE84A-D6B8-49CE-9239-5DFAC03BAC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67404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CAE2F-C169-434D-AF9B-AAA1353B93FF}" type="datetimeFigureOut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0D029-CCBD-4F89-B633-D17DFF23C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5874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13947" y="627123"/>
            <a:ext cx="6230107" cy="4490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541782" y="2629186"/>
            <a:ext cx="5829300" cy="264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541782" y="5322824"/>
            <a:ext cx="5829300" cy="1320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0C6B1-239A-46EE-9C1A-2E5F965F095A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7190" y="766064"/>
            <a:ext cx="6137910" cy="60492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0125C-AC22-4D9C-A4EA-3EB13F6BF1EE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770473"/>
            <a:ext cx="1485900" cy="75945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00050" y="770471"/>
            <a:ext cx="4457700" cy="75946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F411-DD9B-4908-9E2C-F7BF90079AD1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7190" y="766064"/>
            <a:ext cx="6137910" cy="60492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D3295-67D3-49B6-B68A-56742796BEF1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13947" y="627123"/>
            <a:ext cx="6230107" cy="627080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1258" y="7119112"/>
            <a:ext cx="6137910" cy="9773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51258" y="8124255"/>
            <a:ext cx="6137910" cy="6075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C0F20-E1F5-4CD9-B478-2F80B89192F7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5764" y="766064"/>
            <a:ext cx="2948940" cy="6339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66520" y="766064"/>
            <a:ext cx="2948940" cy="6339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1350C-8A35-448D-BC0B-B35D5F0AC870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5418" y="836966"/>
            <a:ext cx="2948940" cy="1144234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3489127" y="836966"/>
            <a:ext cx="2948940" cy="1144234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5418" y="2091267"/>
            <a:ext cx="2948940" cy="50410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9127" y="2091267"/>
            <a:ext cx="2948940" cy="50410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5C16-CBB4-4E87-8B94-C2CF60B4558C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36C18-D442-4127-BD0D-691DBFBB6881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5587A-02AA-44D4-9EA0-A5758279DB5C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54088" y="770467"/>
            <a:ext cx="2228850" cy="1320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154135" y="2091270"/>
            <a:ext cx="2228850" cy="6075495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571030" y="1343541"/>
            <a:ext cx="3469619" cy="682413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54E9D-39BA-46E9-8D80-A62D87900878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4800600" y="627123"/>
            <a:ext cx="1743454" cy="62738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7239636"/>
            <a:ext cx="6172200" cy="151892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70467"/>
            <a:ext cx="1680210" cy="6083249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EC7C-E4A1-468C-9ED5-F0C5D2BFC8A8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16110" y="629443"/>
            <a:ext cx="4443984" cy="62738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313947" y="627123"/>
            <a:ext cx="6230107" cy="792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377190" y="7201408"/>
            <a:ext cx="6137910" cy="15189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377190" y="766064"/>
            <a:ext cx="6137910" cy="60492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28322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EA2805-BCC0-4D11-9385-5BC1D723A69B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45467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261246" y="8828265"/>
            <a:ext cx="3429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>
            <a:spLocks noChangeArrowheads="1"/>
          </p:cNvSpPr>
          <p:nvPr/>
        </p:nvSpPr>
        <p:spPr bwMode="auto">
          <a:xfrm>
            <a:off x="785794" y="595282"/>
            <a:ext cx="5357850" cy="1628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000" b="1" dirty="0" err="1" smtClean="0">
                <a:solidFill>
                  <a:schemeClr val="accent4"/>
                </a:solidFill>
              </a:rPr>
              <a:t>소음성</a:t>
            </a:r>
            <a:r>
              <a:rPr lang="ko-KR" altLang="en-US" sz="2000" b="1" dirty="0" smtClean="0">
                <a:solidFill>
                  <a:schemeClr val="accent4"/>
                </a:solidFill>
              </a:rPr>
              <a:t> 난청</a:t>
            </a:r>
            <a:endParaRPr lang="en-US" altLang="ko-KR" sz="2000" b="1" dirty="0" smtClean="0">
              <a:solidFill>
                <a:schemeClr val="accent4"/>
              </a:solidFill>
            </a:endParaRPr>
          </a:p>
          <a:p>
            <a:endParaRPr lang="en-US" altLang="ko-KR" sz="1600" b="1" dirty="0" smtClean="0"/>
          </a:p>
          <a:p>
            <a:r>
              <a:rPr lang="en-US" altLang="ko-KR" sz="1600" b="1" dirty="0" smtClean="0"/>
              <a:t>1.</a:t>
            </a:r>
            <a:r>
              <a:rPr lang="ko-KR" altLang="en-US" sz="1600" b="1" dirty="0" smtClean="0"/>
              <a:t>정의</a:t>
            </a:r>
            <a:r>
              <a:rPr lang="en-US" altLang="ko-KR" sz="1600" dirty="0" smtClean="0"/>
              <a:t>:85dB</a:t>
            </a:r>
            <a:r>
              <a:rPr lang="ko-KR" altLang="en-US" sz="1600" dirty="0"/>
              <a:t>이상의 소음에 연속적 또는 </a:t>
            </a:r>
            <a:r>
              <a:rPr lang="ko-KR" altLang="en-US" sz="1600" dirty="0" smtClean="0"/>
              <a:t>불연속적으로 </a:t>
            </a:r>
            <a:r>
              <a:rPr lang="ko-KR" altLang="en-US" sz="1600" dirty="0" err="1" smtClean="0"/>
              <a:t>노출됨으로인해</a:t>
            </a:r>
            <a:r>
              <a:rPr lang="ko-KR" altLang="en-US" sz="1600" dirty="0" smtClean="0"/>
              <a:t> </a:t>
            </a:r>
            <a:r>
              <a:rPr lang="ko-KR" altLang="en-US" sz="1600" dirty="0" err="1"/>
              <a:t>코티씨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기관에 </a:t>
            </a:r>
            <a:r>
              <a:rPr lang="ko-KR" altLang="en-US" sz="1600" dirty="0"/>
              <a:t>영구손상을 일으키는 것</a:t>
            </a:r>
            <a:r>
              <a:rPr lang="en-US" altLang="ko-KR" sz="1600" dirty="0"/>
              <a:t>. </a:t>
            </a:r>
          </a:p>
          <a:p>
            <a:r>
              <a:rPr lang="ko-KR" altLang="en-US" sz="1600" dirty="0" smtClean="0"/>
              <a:t>보통 </a:t>
            </a:r>
            <a:r>
              <a:rPr lang="ko-KR" altLang="en-US" sz="1600" dirty="0"/>
              <a:t>양측 귀에 대칭적으로 온다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b="1" dirty="0" smtClean="0"/>
              <a:t>2.</a:t>
            </a:r>
            <a:r>
              <a:rPr lang="ko-KR" altLang="en-US" sz="1600" b="1" dirty="0" smtClean="0"/>
              <a:t>노출기준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소음의 허용농도</a:t>
            </a:r>
            <a:r>
              <a:rPr lang="en-US" altLang="ko-KR" sz="1600" b="1" dirty="0" smtClean="0"/>
              <a:t>)</a:t>
            </a:r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400" dirty="0" smtClean="0"/>
              <a:t>(</a:t>
            </a:r>
            <a:r>
              <a:rPr lang="ko-KR" altLang="en-US" sz="1400" dirty="0" smtClean="0"/>
              <a:t>주 </a:t>
            </a:r>
            <a:r>
              <a:rPr lang="en-US" altLang="ko-KR" sz="1400" dirty="0" smtClean="0"/>
              <a:t>: 115dB(A)</a:t>
            </a:r>
            <a:r>
              <a:rPr lang="ko-KR" altLang="en-US" sz="1400" dirty="0" smtClean="0"/>
              <a:t>를 초과하는 소음 수준에 노출되어서는 안 된다</a:t>
            </a:r>
            <a:r>
              <a:rPr lang="en-US" altLang="ko-KR" sz="1600" dirty="0" smtClean="0"/>
              <a:t>.)</a:t>
            </a:r>
          </a:p>
          <a:p>
            <a:endParaRPr lang="en-US" altLang="ko-KR" sz="1600" b="1" dirty="0" smtClean="0">
              <a:solidFill>
                <a:schemeClr val="tx2"/>
              </a:solidFill>
            </a:endParaRPr>
          </a:p>
          <a:p>
            <a:r>
              <a:rPr lang="ko-KR" altLang="en-US" sz="2000" b="1" dirty="0" smtClean="0">
                <a:solidFill>
                  <a:schemeClr val="accent4"/>
                </a:solidFill>
              </a:rPr>
              <a:t>소음의 위험도에 영향을 미치는 인자</a:t>
            </a:r>
            <a:endParaRPr lang="en-US" altLang="ko-KR" sz="2000" b="1" dirty="0" smtClean="0">
              <a:solidFill>
                <a:schemeClr val="accent4"/>
              </a:solidFill>
            </a:endParaRPr>
          </a:p>
          <a:p>
            <a:endParaRPr lang="en-US" altLang="ko-KR" sz="1600" b="1" dirty="0" smtClean="0"/>
          </a:p>
          <a:p>
            <a:r>
              <a:rPr lang="en-US" altLang="ko-KR" sz="1600" b="1" dirty="0" smtClean="0"/>
              <a:t>1. </a:t>
            </a:r>
            <a:r>
              <a:rPr lang="ko-KR" altLang="en-US" sz="1600" b="1" dirty="0" smtClean="0"/>
              <a:t>폭로 시간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오래될수록 위험이 크다</a:t>
            </a:r>
            <a:r>
              <a:rPr lang="en-US" altLang="ko-KR" sz="1600" dirty="0" smtClean="0"/>
              <a:t>. </a:t>
            </a:r>
          </a:p>
          <a:p>
            <a:r>
              <a:rPr lang="en-US" altLang="ko-KR" sz="1600" b="1" dirty="0" smtClean="0"/>
              <a:t>2. </a:t>
            </a:r>
            <a:r>
              <a:rPr lang="ko-KR" altLang="en-US" sz="1600" b="1" dirty="0" smtClean="0"/>
              <a:t>소음의 형태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 </a:t>
            </a:r>
            <a:r>
              <a:rPr lang="ko-KR" altLang="en-US" sz="1600" dirty="0" err="1" smtClean="0"/>
              <a:t>연속음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단속음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충격음</a:t>
            </a:r>
            <a:endParaRPr lang="en-US" altLang="ko-KR" sz="1600" dirty="0" smtClean="0"/>
          </a:p>
          <a:p>
            <a:r>
              <a:rPr lang="en-US" altLang="ko-KR" sz="1600" b="1" dirty="0" smtClean="0"/>
              <a:t>3.</a:t>
            </a:r>
            <a:r>
              <a:rPr lang="ko-KR" altLang="en-US" sz="1600" b="1" dirty="0" smtClean="0"/>
              <a:t> </a:t>
            </a:r>
            <a:r>
              <a:rPr lang="ko-KR" altLang="en-US" sz="1600" b="1" dirty="0" err="1" smtClean="0"/>
              <a:t>소음원으로부터의</a:t>
            </a:r>
            <a:r>
              <a:rPr lang="ko-KR" altLang="en-US" sz="1600" b="1" dirty="0" smtClean="0"/>
              <a:t> 거리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가까울수록 위험이 크다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b="1" dirty="0" smtClean="0"/>
              <a:t>4. </a:t>
            </a:r>
            <a:r>
              <a:rPr lang="ko-KR" altLang="en-US" sz="1600" b="1" dirty="0" smtClean="0"/>
              <a:t>개인의 감수성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연령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신체적 저항성</a:t>
            </a:r>
            <a:endParaRPr lang="en-US" altLang="ko-KR" sz="1600" dirty="0" smtClean="0"/>
          </a:p>
          <a:p>
            <a:r>
              <a:rPr lang="en-US" altLang="ko-KR" sz="1600" b="1" dirty="0" smtClean="0"/>
              <a:t>5. </a:t>
            </a:r>
            <a:r>
              <a:rPr lang="ko-KR" altLang="en-US" sz="1600" b="1" dirty="0" smtClean="0"/>
              <a:t>청력 손상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기존의 청력장애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전염병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염증</a:t>
            </a:r>
            <a:r>
              <a:rPr lang="en-US" altLang="ko-KR" sz="1600" dirty="0" smtClean="0"/>
              <a:t>)</a:t>
            </a:r>
          </a:p>
          <a:p>
            <a:endParaRPr lang="en-US" altLang="ko-KR" sz="1600" b="1" dirty="0" smtClean="0"/>
          </a:p>
          <a:p>
            <a:r>
              <a:rPr lang="ko-KR" altLang="en-US" sz="2000" b="1" dirty="0" smtClean="0">
                <a:solidFill>
                  <a:schemeClr val="accent4"/>
                </a:solidFill>
              </a:rPr>
              <a:t>소음에 의한 건강장애</a:t>
            </a:r>
            <a:endParaRPr lang="en-US" altLang="ko-KR" sz="2000" b="1" dirty="0" smtClean="0">
              <a:solidFill>
                <a:schemeClr val="accent4"/>
              </a:solidFill>
            </a:endParaRPr>
          </a:p>
          <a:p>
            <a:endParaRPr lang="en-US" altLang="ko-KR" sz="1600" b="1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1.</a:t>
            </a:r>
            <a:r>
              <a:rPr lang="ko-KR" altLang="en-US" sz="1600" b="1" dirty="0" smtClean="0">
                <a:latin typeface="+mn-ea"/>
              </a:rPr>
              <a:t>일시적 청력손실</a:t>
            </a:r>
            <a:endParaRPr lang="en-US" altLang="ko-KR" sz="1600" b="1" dirty="0" smtClean="0">
              <a:latin typeface="+mn-ea"/>
            </a:endParaRPr>
          </a:p>
          <a:p>
            <a:pPr marL="342900" indent="-342900"/>
            <a:r>
              <a:rPr lang="en-US" altLang="ko-KR" sz="1600" b="1" dirty="0" smtClean="0">
                <a:latin typeface="+mn-ea"/>
              </a:rPr>
              <a:t>1)</a:t>
            </a:r>
            <a:r>
              <a:rPr lang="en-US" altLang="ko-KR" sz="1600" dirty="0" smtClean="0">
                <a:latin typeface="+mn-ea"/>
              </a:rPr>
              <a:t>	</a:t>
            </a:r>
            <a:r>
              <a:rPr lang="ko-KR" altLang="en-US" sz="1600" dirty="0" smtClean="0">
                <a:latin typeface="+mn-ea"/>
              </a:rPr>
              <a:t>강력한 소음에 노출되어 생기는 난청</a:t>
            </a:r>
            <a:endParaRPr lang="en-US" altLang="ko-KR" sz="1600" dirty="0" smtClean="0">
              <a:latin typeface="+mn-ea"/>
            </a:endParaRPr>
          </a:p>
          <a:p>
            <a:pPr marL="342900" indent="-342900"/>
            <a:r>
              <a:rPr lang="en-US" altLang="ko-KR" sz="1600" b="1" dirty="0" smtClean="0">
                <a:latin typeface="+mn-ea"/>
              </a:rPr>
              <a:t>2)</a:t>
            </a:r>
            <a:r>
              <a:rPr lang="en-US" altLang="ko-KR" sz="1600" dirty="0" smtClean="0">
                <a:latin typeface="+mn-ea"/>
              </a:rPr>
              <a:t>	</a:t>
            </a:r>
            <a:r>
              <a:rPr lang="ko-KR" altLang="en-US" sz="1600" dirty="0" smtClean="0">
                <a:latin typeface="+mn-ea"/>
              </a:rPr>
              <a:t>소음에 </a:t>
            </a:r>
            <a:r>
              <a:rPr lang="ko-KR" altLang="en-US" sz="1600" dirty="0" err="1" smtClean="0">
                <a:latin typeface="+mn-ea"/>
              </a:rPr>
              <a:t>노출된지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en-US" altLang="ko-KR" sz="1600" dirty="0" smtClean="0">
                <a:latin typeface="+mn-ea"/>
              </a:rPr>
              <a:t>2</a:t>
            </a:r>
            <a:r>
              <a:rPr lang="ko-KR" altLang="en-US" sz="1600" dirty="0" smtClean="0">
                <a:latin typeface="+mn-ea"/>
              </a:rPr>
              <a:t>시간 이후부터 발생</a:t>
            </a:r>
            <a:r>
              <a:rPr lang="en-US" altLang="ko-KR" sz="1600" dirty="0" smtClean="0">
                <a:latin typeface="+mn-ea"/>
              </a:rPr>
              <a:t> </a:t>
            </a:r>
          </a:p>
          <a:p>
            <a:pPr marL="342900" indent="-342900"/>
            <a:r>
              <a:rPr lang="en-US" altLang="ko-KR" sz="1600" dirty="0" smtClean="0">
                <a:latin typeface="+mn-ea"/>
              </a:rPr>
              <a:t>	(</a:t>
            </a:r>
            <a:r>
              <a:rPr lang="ko-KR" altLang="en-US" sz="1600" dirty="0" err="1" smtClean="0">
                <a:latin typeface="+mn-ea"/>
              </a:rPr>
              <a:t>하루작업이</a:t>
            </a:r>
            <a:r>
              <a:rPr lang="ko-KR" altLang="en-US" sz="1600" dirty="0" smtClean="0">
                <a:latin typeface="+mn-ea"/>
              </a:rPr>
              <a:t> 끝날 때 </a:t>
            </a:r>
            <a:r>
              <a:rPr lang="en-US" altLang="ko-KR" sz="1600" dirty="0" smtClean="0">
                <a:latin typeface="+mn-ea"/>
              </a:rPr>
              <a:t>20~30dB</a:t>
            </a:r>
            <a:r>
              <a:rPr lang="ko-KR" altLang="en-US" sz="1600" dirty="0" smtClean="0">
                <a:latin typeface="+mn-ea"/>
              </a:rPr>
              <a:t>의 청력손실 초래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pPr marL="342900" indent="-342900"/>
            <a:r>
              <a:rPr lang="en-US" altLang="ko-KR" sz="1600" b="1" dirty="0" smtClean="0">
                <a:latin typeface="+mn-ea"/>
              </a:rPr>
              <a:t>3) </a:t>
            </a:r>
            <a:r>
              <a:rPr lang="ko-KR" altLang="en-US" sz="1600" dirty="0" smtClean="0">
                <a:latin typeface="+mn-ea"/>
              </a:rPr>
              <a:t>청신경세포의 피로현상으로 노출중지 후 </a:t>
            </a:r>
            <a:r>
              <a:rPr lang="en-US" altLang="ko-KR" sz="1600" dirty="0" smtClean="0">
                <a:latin typeface="+mn-ea"/>
              </a:rPr>
              <a:t>12~20</a:t>
            </a:r>
            <a:r>
              <a:rPr lang="ko-KR" altLang="en-US" sz="1600" dirty="0" smtClean="0">
                <a:latin typeface="+mn-ea"/>
              </a:rPr>
              <a:t>시간 내에 대부분 회복</a:t>
            </a:r>
            <a:endParaRPr lang="en-US" altLang="ko-KR" sz="1600" dirty="0" smtClean="0">
              <a:latin typeface="+mn-ea"/>
            </a:endParaRPr>
          </a:p>
          <a:p>
            <a:endParaRPr lang="ko-KR" altLang="en-US" sz="1600" b="1" dirty="0" smtClean="0">
              <a:solidFill>
                <a:schemeClr val="tx2"/>
              </a:solidFill>
            </a:endParaRPr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pPr fontAlgn="base"/>
            <a:endParaRPr lang="ko-KR" altLang="en-US" sz="1600" dirty="0" smtClean="0"/>
          </a:p>
          <a:p>
            <a:pPr fontAlgn="base"/>
            <a:endParaRPr lang="ko-KR" altLang="en-US" sz="1600" dirty="0" smtClean="0"/>
          </a:p>
          <a:p>
            <a:endParaRPr lang="en-US" altLang="ko-KR" sz="1600" dirty="0"/>
          </a:p>
          <a:p>
            <a:endParaRPr lang="en-US" altLang="ko-KR" sz="3200" dirty="0"/>
          </a:p>
          <a:p>
            <a:endParaRPr lang="en-US" altLang="ko-KR" sz="3200" dirty="0"/>
          </a:p>
          <a:p>
            <a:endParaRPr lang="en-US" altLang="ko-KR" sz="3200" dirty="0"/>
          </a:p>
          <a:p>
            <a:endParaRPr lang="en-US" altLang="ko-KR" sz="3200" dirty="0"/>
          </a:p>
          <a:p>
            <a:endParaRPr lang="ko-KR" altLang="en-US" sz="32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857232" y="2166918"/>
          <a:ext cx="507209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049"/>
                <a:gridCol w="2536049"/>
              </a:tblGrid>
              <a:tr h="1736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일 노출시간</a:t>
                      </a:r>
                      <a:r>
                        <a:rPr lang="en-US" altLang="ko-KR" dirty="0" smtClean="0"/>
                        <a:t>(hr)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음압수준</a:t>
                      </a:r>
                      <a:r>
                        <a:rPr lang="en-US" altLang="ko-KR" dirty="0" smtClean="0"/>
                        <a:t>(Db(A))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6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90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6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95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6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100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6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105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6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½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110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6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¼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115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57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>
            <a:spLocks noChangeArrowheads="1"/>
          </p:cNvSpPr>
          <p:nvPr/>
        </p:nvSpPr>
        <p:spPr bwMode="auto">
          <a:xfrm>
            <a:off x="785794" y="595282"/>
            <a:ext cx="5357850" cy="1721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r>
              <a:rPr lang="en-US" altLang="ko-KR" sz="1600" b="1" dirty="0" smtClean="0"/>
              <a:t>2.</a:t>
            </a:r>
            <a:r>
              <a:rPr lang="ko-KR" altLang="en-US" sz="1600" b="1" dirty="0" smtClean="0"/>
              <a:t>영구적 청력손실</a:t>
            </a:r>
            <a:endParaRPr lang="en-US" altLang="ko-KR" sz="1600" b="1" dirty="0" smtClean="0"/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r>
              <a:rPr lang="en-US" altLang="ko-KR" sz="1600" dirty="0" smtClean="0"/>
              <a:t>1)</a:t>
            </a:r>
            <a:r>
              <a:rPr lang="ko-KR" altLang="en-US" sz="1600" dirty="0" smtClean="0"/>
              <a:t>하루 작업에서 일어나는 소음의 노출에 회복되지 </a:t>
            </a:r>
            <a:r>
              <a:rPr lang="ko-KR" altLang="en-US" sz="1600" dirty="0" err="1" smtClean="0"/>
              <a:t>않은상태에서</a:t>
            </a:r>
            <a:r>
              <a:rPr lang="ko-KR" altLang="en-US" sz="1600" dirty="0" smtClean="0"/>
              <a:t> 계속 소음에 노출되어 회복과 치료가 불가능한 상태</a:t>
            </a:r>
            <a:r>
              <a:rPr lang="en-US" altLang="ko-KR" sz="1600" dirty="0" smtClean="0"/>
              <a:t>.</a:t>
            </a: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r>
              <a:rPr lang="en-US" altLang="ko-KR" sz="1600" dirty="0" smtClean="0"/>
              <a:t>2)</a:t>
            </a:r>
            <a:r>
              <a:rPr lang="ko-KR" altLang="en-US" sz="1600" dirty="0" smtClean="0"/>
              <a:t>고음음역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특히 </a:t>
            </a:r>
            <a:r>
              <a:rPr lang="en-US" altLang="ko-KR" sz="1600" dirty="0" smtClean="0"/>
              <a:t>4,000Hz</a:t>
            </a:r>
            <a:r>
              <a:rPr lang="ko-KR" altLang="en-US" sz="1600" dirty="0" smtClean="0"/>
              <a:t>에서                                   청력손실이 가장 심함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b="1" dirty="0" smtClean="0">
                <a:latin typeface="+mn-ea"/>
              </a:rPr>
              <a:t>3.</a:t>
            </a:r>
            <a:r>
              <a:rPr lang="ko-KR" altLang="en-US" sz="1600" b="1" dirty="0" smtClean="0">
                <a:latin typeface="+mn-ea"/>
              </a:rPr>
              <a:t>심리적 </a:t>
            </a:r>
            <a:r>
              <a:rPr lang="en-US" altLang="ko-KR" sz="1600" dirty="0" smtClean="0">
                <a:latin typeface="+mn-ea"/>
              </a:rPr>
              <a:t>: </a:t>
            </a:r>
            <a:r>
              <a:rPr lang="ko-KR" altLang="en-US" sz="1600" dirty="0" smtClean="0">
                <a:latin typeface="+mn-ea"/>
              </a:rPr>
              <a:t>불쾌감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불면증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정서불안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피로가중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작업능률저하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사고발생증가</a:t>
            </a:r>
            <a:r>
              <a:rPr lang="en-US" altLang="ko-KR" sz="1600" dirty="0" smtClean="0">
                <a:latin typeface="+mn-ea"/>
              </a:rPr>
              <a:t>.</a:t>
            </a:r>
          </a:p>
          <a:p>
            <a:r>
              <a:rPr lang="en-US" altLang="ko-KR" sz="1600" b="1" dirty="0" smtClean="0">
                <a:latin typeface="+mn-ea"/>
              </a:rPr>
              <a:t>4.</a:t>
            </a:r>
            <a:r>
              <a:rPr lang="ko-KR" altLang="en-US" sz="1600" b="1" dirty="0" smtClean="0">
                <a:latin typeface="+mn-ea"/>
              </a:rPr>
              <a:t>생리적 </a:t>
            </a:r>
            <a:r>
              <a:rPr lang="en-US" altLang="ko-KR" sz="1600" dirty="0" smtClean="0">
                <a:latin typeface="+mn-ea"/>
              </a:rPr>
              <a:t>: </a:t>
            </a:r>
            <a:r>
              <a:rPr lang="ko-KR" altLang="en-US" sz="1600" dirty="0" smtClean="0">
                <a:latin typeface="+mn-ea"/>
              </a:rPr>
              <a:t>맥박수와 호흡수 증가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  <a:latin typeface="+mn-ea"/>
              </a:rPr>
              <a:t>혈압상승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소화불량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메스꺼움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두통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신경과민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식욕저하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  <a:latin typeface="+mn-ea"/>
              </a:rPr>
              <a:t>혈당상승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err="1" smtClean="0">
                <a:latin typeface="+mn-ea"/>
              </a:rPr>
              <a:t>요당증가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이명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생리불순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성욕감퇴</a:t>
            </a:r>
            <a:r>
              <a:rPr lang="en-US" altLang="ko-KR" sz="1600" dirty="0" smtClean="0">
                <a:latin typeface="+mn-ea"/>
              </a:rPr>
              <a:t>.</a:t>
            </a:r>
          </a:p>
          <a:p>
            <a:endParaRPr lang="en-US" altLang="ko-KR" sz="1600" dirty="0" smtClean="0">
              <a:solidFill>
                <a:schemeClr val="accent4"/>
              </a:solidFill>
              <a:latin typeface="+mn-ea"/>
            </a:endParaRPr>
          </a:p>
          <a:p>
            <a:r>
              <a:rPr lang="ko-KR" altLang="en-US" sz="2000" b="1" dirty="0" smtClean="0">
                <a:solidFill>
                  <a:schemeClr val="accent4"/>
                </a:solidFill>
                <a:latin typeface="+mn-ea"/>
              </a:rPr>
              <a:t>소음으로 인한 건강장해 예방대책</a:t>
            </a:r>
            <a:endParaRPr lang="en-US" altLang="ko-KR" sz="2000" b="1" dirty="0" smtClean="0">
              <a:solidFill>
                <a:schemeClr val="accent4"/>
              </a:solidFill>
              <a:latin typeface="+mn-ea"/>
            </a:endParaRPr>
          </a:p>
          <a:p>
            <a:pPr marL="342900" indent="-342900"/>
            <a:endParaRPr lang="en-US" altLang="ko-KR" sz="1600" b="1" dirty="0" smtClean="0">
              <a:latin typeface="+mn-ea"/>
            </a:endParaRPr>
          </a:p>
          <a:p>
            <a:pPr marL="342900" indent="-342900"/>
            <a:r>
              <a:rPr lang="en-US" altLang="ko-KR" sz="1600" b="1" dirty="0" smtClean="0">
                <a:latin typeface="+mn-ea"/>
              </a:rPr>
              <a:t>1.</a:t>
            </a:r>
            <a:r>
              <a:rPr lang="ko-KR" altLang="en-US" sz="1600" b="1" dirty="0" err="1" smtClean="0">
                <a:latin typeface="+mn-ea"/>
              </a:rPr>
              <a:t>소음원</a:t>
            </a:r>
            <a:r>
              <a:rPr lang="ko-KR" altLang="en-US" sz="1600" b="1" dirty="0" smtClean="0">
                <a:latin typeface="+mn-ea"/>
              </a:rPr>
              <a:t> 대책</a:t>
            </a:r>
          </a:p>
          <a:p>
            <a:pPr marL="342900" indent="-342900"/>
            <a:r>
              <a:rPr lang="en-US" altLang="ko-KR" sz="1600" dirty="0" smtClean="0">
                <a:latin typeface="+mn-ea"/>
              </a:rPr>
              <a:t>    </a:t>
            </a:r>
            <a:r>
              <a:rPr lang="ko-KR" altLang="en-US" sz="1600" dirty="0" smtClean="0">
                <a:latin typeface="+mn-ea"/>
              </a:rPr>
              <a:t>저소음 장비를 사용</a:t>
            </a:r>
            <a:r>
              <a:rPr lang="en-US" altLang="ko-KR" sz="1600" dirty="0" smtClean="0">
                <a:latin typeface="+mn-ea"/>
              </a:rPr>
              <a:t>.</a:t>
            </a:r>
          </a:p>
          <a:p>
            <a:pPr marL="342900" indent="-342900"/>
            <a:r>
              <a:rPr lang="en-US" altLang="ko-KR" sz="1600" dirty="0" smtClean="0">
                <a:latin typeface="+mn-ea"/>
              </a:rPr>
              <a:t>    </a:t>
            </a:r>
            <a:r>
              <a:rPr lang="ko-KR" altLang="en-US" sz="1600" dirty="0" smtClean="0">
                <a:latin typeface="+mn-ea"/>
              </a:rPr>
              <a:t>소음 발생원의  유속 저감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마찰력감소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충돌 방지</a:t>
            </a:r>
            <a:endParaRPr lang="en-US" altLang="ko-KR" sz="1600" dirty="0" smtClean="0">
              <a:latin typeface="+mn-ea"/>
            </a:endParaRPr>
          </a:p>
          <a:p>
            <a:pPr marL="342900" indent="-342900">
              <a:lnSpc>
                <a:spcPct val="120000"/>
              </a:lnSpc>
            </a:pPr>
            <a:endParaRPr lang="en-US" altLang="ko-KR" sz="1600" b="1" dirty="0" smtClean="0">
              <a:latin typeface="+mn-ea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1600" b="1" dirty="0" smtClean="0">
                <a:latin typeface="+mn-ea"/>
              </a:rPr>
              <a:t>2.</a:t>
            </a:r>
            <a:r>
              <a:rPr lang="ko-KR" altLang="en-US" sz="1600" b="1" dirty="0" smtClean="0">
                <a:latin typeface="+mn-ea"/>
              </a:rPr>
              <a:t>전달경로 대책                         </a:t>
            </a:r>
            <a:endParaRPr lang="en-US" altLang="ko-KR" sz="1600" b="1" dirty="0" smtClean="0">
              <a:latin typeface="+mn-ea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1600" dirty="0" smtClean="0">
                <a:latin typeface="+mn-ea"/>
              </a:rPr>
              <a:t>   </a:t>
            </a:r>
            <a:r>
              <a:rPr lang="ko-KR" altLang="en-US" sz="1600" dirty="0" err="1" smtClean="0">
                <a:latin typeface="+mn-ea"/>
              </a:rPr>
              <a:t>차음벽</a:t>
            </a:r>
            <a:r>
              <a:rPr lang="ko-KR" altLang="en-US" sz="1600" dirty="0" smtClean="0">
                <a:latin typeface="+mn-ea"/>
              </a:rPr>
              <a:t> 설치하여 소음 전달경로 변경</a:t>
            </a:r>
            <a:r>
              <a:rPr lang="en-US" altLang="ko-KR" sz="1600" dirty="0" smtClean="0">
                <a:latin typeface="+mn-ea"/>
              </a:rPr>
              <a:t>.</a:t>
            </a:r>
          </a:p>
          <a:p>
            <a:endParaRPr lang="en-US" altLang="ko-KR" sz="1600" b="1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3.</a:t>
            </a:r>
            <a:r>
              <a:rPr lang="ko-KR" altLang="en-US" sz="1600" b="1" dirty="0" err="1" smtClean="0">
                <a:latin typeface="+mn-ea"/>
              </a:rPr>
              <a:t>수음자</a:t>
            </a:r>
            <a:r>
              <a:rPr lang="ko-KR" altLang="en-US" sz="1600" b="1" dirty="0" smtClean="0">
                <a:latin typeface="+mn-ea"/>
              </a:rPr>
              <a:t> 대책</a:t>
            </a:r>
          </a:p>
          <a:p>
            <a:r>
              <a:rPr lang="en-US" altLang="ko-KR" sz="1600" dirty="0" smtClean="0">
                <a:latin typeface="+mn-ea"/>
              </a:rPr>
              <a:t>   </a:t>
            </a:r>
            <a:r>
              <a:rPr lang="ko-KR" altLang="en-US" sz="1600" dirty="0" smtClean="0">
                <a:latin typeface="+mn-ea"/>
              </a:rPr>
              <a:t>근로자 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보건교육 실시 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 </a:t>
            </a:r>
            <a:r>
              <a:rPr lang="ko-KR" altLang="en-US" sz="1600" dirty="0" smtClean="0">
                <a:latin typeface="+mn-ea"/>
              </a:rPr>
              <a:t>청력보호구 착용을 의무화</a:t>
            </a:r>
          </a:p>
          <a:p>
            <a:pPr>
              <a:lnSpc>
                <a:spcPct val="120000"/>
              </a:lnSpc>
            </a:pPr>
            <a:r>
              <a:rPr lang="en-US" altLang="ko-KR" sz="1600" dirty="0" smtClean="0">
                <a:latin typeface="+mn-ea"/>
              </a:rPr>
              <a:t>    </a:t>
            </a:r>
            <a:r>
              <a:rPr lang="ko-KR" altLang="en-US" sz="1600" dirty="0" smtClean="0">
                <a:latin typeface="+mn-ea"/>
              </a:rPr>
              <a:t>격리할 수 있는 방음 부스 설치</a:t>
            </a:r>
            <a:endParaRPr lang="en-US" altLang="ko-KR" sz="1600" dirty="0" smtClean="0">
              <a:latin typeface="+mn-ea"/>
            </a:endParaRPr>
          </a:p>
          <a:p>
            <a:endParaRPr lang="en-US" altLang="ko-KR" sz="1600" b="1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4.</a:t>
            </a:r>
            <a:r>
              <a:rPr lang="ko-KR" altLang="en-US" sz="1600" b="1" dirty="0" smtClean="0">
                <a:latin typeface="+mn-ea"/>
              </a:rPr>
              <a:t>근로자 건강진단 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err="1" smtClean="0">
                <a:latin typeface="+mn-ea"/>
              </a:rPr>
              <a:t>배치전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특수건강진단 실시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endParaRPr lang="en-US" altLang="ko-KR" sz="1600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5.</a:t>
            </a:r>
            <a:r>
              <a:rPr lang="ko-KR" altLang="en-US" sz="1600" b="1" dirty="0" smtClean="0">
                <a:latin typeface="+mn-ea"/>
              </a:rPr>
              <a:t>작업환경 측정 실시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노출기준과 비교 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평가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r>
              <a:rPr lang="ko-KR" altLang="en-US" sz="1600" dirty="0" smtClean="0">
                <a:latin typeface="+mn-ea"/>
              </a:rPr>
              <a:t> 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6.</a:t>
            </a:r>
            <a:r>
              <a:rPr lang="ko-KR" altLang="en-US" sz="1600" b="1" dirty="0" smtClean="0">
                <a:latin typeface="+mn-ea"/>
              </a:rPr>
              <a:t>청력보호구 착용 에 관한 안전</a:t>
            </a:r>
            <a:r>
              <a:rPr lang="en-US" altLang="ko-KR" sz="1600" b="1" dirty="0" smtClean="0">
                <a:latin typeface="+mn-ea"/>
              </a:rPr>
              <a:t>. </a:t>
            </a:r>
            <a:r>
              <a:rPr lang="ko-KR" altLang="en-US" sz="1600" b="1" dirty="0" smtClean="0">
                <a:latin typeface="+mn-ea"/>
              </a:rPr>
              <a:t>보건 표지 부착</a:t>
            </a:r>
          </a:p>
          <a:p>
            <a:endParaRPr lang="ko-KR" altLang="en-US" sz="1600" b="1" dirty="0" smtClean="0">
              <a:solidFill>
                <a:schemeClr val="accent4"/>
              </a:solidFill>
            </a:endParaRPr>
          </a:p>
          <a:p>
            <a:r>
              <a:rPr lang="ko-KR" altLang="en-US" sz="1600" dirty="0" smtClean="0">
                <a:latin typeface="+mn-ea"/>
              </a:rPr>
              <a:t>자료출처</a:t>
            </a:r>
            <a:r>
              <a:rPr lang="en-US" altLang="ko-KR" sz="1600" dirty="0" smtClean="0">
                <a:latin typeface="+mn-ea"/>
              </a:rPr>
              <a:t>; </a:t>
            </a:r>
            <a:r>
              <a:rPr lang="ko-KR" altLang="en-US" sz="1600" dirty="0" smtClean="0">
                <a:latin typeface="+mn-ea"/>
              </a:rPr>
              <a:t>안전보건공단</a:t>
            </a: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ko-KR" altLang="en-US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buAutoNum type="arabicPeriod"/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solidFill>
                <a:schemeClr val="accent4"/>
              </a:solidFill>
              <a:latin typeface="+mn-ea"/>
            </a:endParaRPr>
          </a:p>
          <a:p>
            <a:endParaRPr lang="en-US" altLang="ko-KR" sz="1600" b="1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pPr fontAlgn="base"/>
            <a:endParaRPr lang="ko-KR" altLang="en-US" sz="1600" dirty="0" smtClean="0">
              <a:latin typeface="+mn-ea"/>
            </a:endParaRPr>
          </a:p>
          <a:p>
            <a:pPr fontAlgn="base"/>
            <a:endParaRPr lang="ko-KR" altLang="en-US" sz="1600" dirty="0" smtClean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/>
          </a:p>
          <a:p>
            <a:endParaRPr lang="ko-KR" altLang="en-US" sz="1600" dirty="0"/>
          </a:p>
        </p:txBody>
      </p:sp>
      <p:pic>
        <p:nvPicPr>
          <p:cNvPr id="3" name="_x212537744" descr="EMB0000040400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8" y="8882090"/>
            <a:ext cx="1820862" cy="349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57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96" y="5524504"/>
            <a:ext cx="2928934" cy="286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3"/>
          <p:cNvSpPr>
            <a:spLocks noChangeArrowheads="1"/>
          </p:cNvSpPr>
          <p:nvPr/>
        </p:nvSpPr>
        <p:spPr bwMode="auto">
          <a:xfrm>
            <a:off x="785794" y="595282"/>
            <a:ext cx="5357850" cy="170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r>
              <a:rPr lang="ko-KR" altLang="en-US" sz="1600" b="1" dirty="0" smtClean="0">
                <a:solidFill>
                  <a:schemeClr val="accent4"/>
                </a:solidFill>
                <a:latin typeface="+mn-ea"/>
              </a:rPr>
              <a:t>청력보호구의 지급 및 착용관리</a:t>
            </a:r>
            <a:endParaRPr lang="en-US" altLang="ko-KR" sz="1600" b="1" dirty="0" smtClean="0">
              <a:solidFill>
                <a:schemeClr val="accent4"/>
              </a:solidFill>
              <a:latin typeface="+mn-ea"/>
            </a:endParaRPr>
          </a:p>
          <a:p>
            <a:endParaRPr lang="en-US" altLang="ko-KR" sz="1600" b="1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1. </a:t>
            </a:r>
            <a:r>
              <a:rPr lang="ko-KR" altLang="en-US" sz="1600" b="1" dirty="0" smtClean="0">
                <a:latin typeface="+mn-ea"/>
              </a:rPr>
              <a:t>청력보호구의 올바른 선택 </a:t>
            </a:r>
            <a:r>
              <a:rPr lang="en-US" altLang="ko-KR" sz="1600" b="1" dirty="0" smtClean="0">
                <a:latin typeface="+mn-ea"/>
              </a:rPr>
              <a:t>- </a:t>
            </a:r>
            <a:r>
              <a:rPr lang="ko-KR" altLang="en-US" sz="1600" dirty="0" smtClean="0">
                <a:latin typeface="+mn-ea"/>
              </a:rPr>
              <a:t>착용방법에 대해서 교육</a:t>
            </a:r>
          </a:p>
          <a:p>
            <a:r>
              <a:rPr lang="en-US" altLang="ko-KR" sz="1600" b="1" dirty="0" smtClean="0">
                <a:latin typeface="+mn-ea"/>
              </a:rPr>
              <a:t>2. </a:t>
            </a:r>
            <a:r>
              <a:rPr lang="ko-KR" altLang="en-US" sz="1600" b="1" dirty="0" smtClean="0">
                <a:latin typeface="+mn-ea"/>
              </a:rPr>
              <a:t>청력보호구 상시 점검에 따른 보수 및 교환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3. </a:t>
            </a:r>
            <a:r>
              <a:rPr lang="ko-KR" altLang="en-US" sz="1600" b="1" dirty="0" smtClean="0">
                <a:latin typeface="+mn-ea"/>
              </a:rPr>
              <a:t>경고나 </a:t>
            </a:r>
            <a:r>
              <a:rPr lang="ko-KR" altLang="en-US" sz="1600" b="1" dirty="0" err="1" smtClean="0">
                <a:latin typeface="+mn-ea"/>
              </a:rPr>
              <a:t>알람</a:t>
            </a:r>
            <a:r>
              <a:rPr lang="ko-KR" altLang="en-US" sz="1600" b="1" dirty="0" smtClean="0">
                <a:latin typeface="+mn-ea"/>
              </a:rPr>
              <a:t> 신호를 소리로 들어야  하는 청력보호구  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    </a:t>
            </a:r>
            <a:r>
              <a:rPr lang="ko-KR" altLang="en-US" sz="1600" b="1" dirty="0" smtClean="0">
                <a:latin typeface="+mn-ea"/>
              </a:rPr>
              <a:t>착용 작업자 에게는 사전 교육을 통해 경고음 숙지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    (</a:t>
            </a:r>
            <a:r>
              <a:rPr lang="ko-KR" altLang="en-US" sz="1600" b="1" dirty="0" smtClean="0">
                <a:latin typeface="+mn-ea"/>
              </a:rPr>
              <a:t>가급적이면 시각적 경고 또는 </a:t>
            </a:r>
            <a:r>
              <a:rPr lang="ko-KR" altLang="en-US" sz="1600" b="1" dirty="0" err="1" smtClean="0">
                <a:latin typeface="+mn-ea"/>
              </a:rPr>
              <a:t>알람</a:t>
            </a:r>
            <a:r>
              <a:rPr lang="ko-KR" altLang="en-US" sz="1600" b="1" dirty="0" smtClean="0">
                <a:latin typeface="+mn-ea"/>
              </a:rPr>
              <a:t> 신호 사용</a:t>
            </a:r>
            <a:r>
              <a:rPr lang="en-US" altLang="ko-KR" sz="1600" b="1" dirty="0" smtClean="0">
                <a:latin typeface="+mn-ea"/>
              </a:rPr>
              <a:t>)</a:t>
            </a:r>
          </a:p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r>
              <a:rPr lang="ko-KR" altLang="en-US" sz="1600" b="1" dirty="0" smtClean="0">
                <a:solidFill>
                  <a:schemeClr val="accent4"/>
                </a:solidFill>
              </a:rPr>
              <a:t>청력보호구의 종류 및 특징</a:t>
            </a:r>
            <a:endParaRPr lang="en-US" altLang="ko-KR" sz="1600" b="1" dirty="0" smtClean="0">
              <a:solidFill>
                <a:schemeClr val="accent4"/>
              </a:solidFill>
            </a:endParaRPr>
          </a:p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solidFill>
                <a:schemeClr val="accent4"/>
              </a:solidFill>
            </a:endParaRPr>
          </a:p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solidFill>
                <a:schemeClr val="accent4"/>
              </a:solidFill>
            </a:endParaRPr>
          </a:p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solidFill>
                <a:schemeClr val="accent4"/>
              </a:solidFill>
            </a:endParaRPr>
          </a:p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solidFill>
                <a:schemeClr val="accent4"/>
              </a:solidFill>
            </a:endParaRPr>
          </a:p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solidFill>
                <a:schemeClr val="accent4"/>
              </a:solidFill>
            </a:endParaRPr>
          </a:p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solidFill>
                <a:schemeClr val="accent4"/>
              </a:solidFill>
            </a:endParaRPr>
          </a:p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solidFill>
                <a:schemeClr val="accent4"/>
              </a:solidFill>
            </a:endParaRPr>
          </a:p>
          <a:p>
            <a:pPr marL="342900" indent="-342900"/>
            <a:endParaRPr lang="en-US" altLang="ko-KR" sz="1600" b="1" dirty="0" smtClean="0">
              <a:solidFill>
                <a:schemeClr val="accent4"/>
              </a:solidFill>
              <a:latin typeface="+mn-ea"/>
            </a:endParaRPr>
          </a:p>
          <a:p>
            <a:pPr marL="342900" indent="-342900"/>
            <a:r>
              <a:rPr lang="ko-KR" altLang="en-US" sz="1600" b="1" dirty="0" smtClean="0">
                <a:solidFill>
                  <a:schemeClr val="accent4"/>
                </a:solidFill>
                <a:latin typeface="+mn-ea"/>
              </a:rPr>
              <a:t>청력보호구의 선택</a:t>
            </a:r>
          </a:p>
          <a:p>
            <a:pPr marL="342900" indent="-342900"/>
            <a:endParaRPr lang="en-US" altLang="ko-KR" sz="1600" b="1" dirty="0" smtClean="0">
              <a:latin typeface="+mn-ea"/>
            </a:endParaRPr>
          </a:p>
          <a:p>
            <a:pPr marL="342900" indent="-342900"/>
            <a:r>
              <a:rPr lang="en-US" altLang="ko-KR" sz="1600" b="1" dirty="0" smtClean="0">
                <a:latin typeface="+mn-ea"/>
              </a:rPr>
              <a:t>1. </a:t>
            </a:r>
            <a:r>
              <a:rPr lang="ko-KR" altLang="en-US" sz="1600" b="1" dirty="0" smtClean="0">
                <a:latin typeface="+mn-ea"/>
              </a:rPr>
              <a:t>착용시의 편안함                     </a:t>
            </a:r>
            <a:r>
              <a:rPr lang="ko-KR" altLang="en-US" sz="1400" b="1" dirty="0" smtClean="0">
                <a:latin typeface="+mn-ea"/>
              </a:rPr>
              <a:t>착용하여 </a:t>
            </a:r>
          </a:p>
          <a:p>
            <a:pPr marL="342900" indent="-342900"/>
            <a:r>
              <a:rPr lang="en-US" altLang="ko-KR" sz="1600" b="1" dirty="0" smtClean="0">
                <a:latin typeface="+mn-ea"/>
              </a:rPr>
              <a:t>2. </a:t>
            </a:r>
            <a:r>
              <a:rPr lang="ko-KR" altLang="en-US" sz="1600" b="1" dirty="0" smtClean="0">
                <a:latin typeface="+mn-ea"/>
              </a:rPr>
              <a:t>사용의 편리성                       </a:t>
            </a:r>
            <a:r>
              <a:rPr lang="ko-KR" altLang="en-US" sz="1400" b="1" dirty="0" smtClean="0">
                <a:latin typeface="+mn-ea"/>
              </a:rPr>
              <a:t>작업하기 </a:t>
            </a:r>
            <a:r>
              <a:rPr lang="ko-KR" altLang="en-US" sz="1400" b="1" dirty="0" err="1" smtClean="0">
                <a:latin typeface="+mn-ea"/>
              </a:rPr>
              <a:t>쉬울것</a:t>
            </a:r>
            <a:endParaRPr lang="ko-KR" altLang="en-US" sz="1400" b="1" dirty="0" smtClean="0">
              <a:latin typeface="+mn-ea"/>
            </a:endParaRPr>
          </a:p>
          <a:p>
            <a:pPr marL="342900" indent="-342900"/>
            <a:r>
              <a:rPr lang="en-US" altLang="ko-KR" sz="1600" b="1" dirty="0" smtClean="0">
                <a:latin typeface="+mn-ea"/>
              </a:rPr>
              <a:t>3. </a:t>
            </a:r>
            <a:r>
              <a:rPr lang="ko-KR" altLang="en-US" sz="1600" b="1" dirty="0" smtClean="0">
                <a:latin typeface="+mn-ea"/>
              </a:rPr>
              <a:t>작업환경</a:t>
            </a:r>
          </a:p>
          <a:p>
            <a:pPr marL="342900" indent="-342900"/>
            <a:r>
              <a:rPr lang="en-US" altLang="ko-KR" sz="1600" b="1" dirty="0" smtClean="0">
                <a:latin typeface="+mn-ea"/>
              </a:rPr>
              <a:t>4. </a:t>
            </a:r>
            <a:r>
              <a:rPr lang="ko-KR" altLang="en-US" sz="1600" b="1" dirty="0" err="1" smtClean="0">
                <a:latin typeface="+mn-ea"/>
              </a:rPr>
              <a:t>밀착성</a:t>
            </a:r>
            <a:endParaRPr lang="ko-KR" altLang="en-US" sz="1600" b="1" dirty="0" smtClean="0">
              <a:latin typeface="+mn-ea"/>
            </a:endParaRPr>
          </a:p>
          <a:p>
            <a:pPr marL="342900" indent="-342900"/>
            <a:r>
              <a:rPr lang="en-US" altLang="ko-KR" sz="1600" b="1" dirty="0" smtClean="0">
                <a:latin typeface="+mn-ea"/>
              </a:rPr>
              <a:t>5. </a:t>
            </a:r>
            <a:r>
              <a:rPr lang="ko-KR" altLang="en-US" sz="1600" b="1" dirty="0" err="1" smtClean="0">
                <a:latin typeface="+mn-ea"/>
              </a:rPr>
              <a:t>차음성능</a:t>
            </a:r>
            <a:endParaRPr lang="ko-KR" altLang="en-US" sz="1600" b="1" dirty="0" smtClean="0">
              <a:latin typeface="+mn-ea"/>
            </a:endParaRPr>
          </a:p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ko-KR" altLang="en-US" sz="1600" b="1" dirty="0" smtClean="0">
              <a:solidFill>
                <a:schemeClr val="accent4"/>
              </a:solidFill>
            </a:endParaRPr>
          </a:p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ko-KR" altLang="en-US" sz="1600" b="1" dirty="0" smtClean="0">
              <a:solidFill>
                <a:schemeClr val="accent4"/>
              </a:solidFill>
              <a:latin typeface="+mn-ea"/>
            </a:endParaRPr>
          </a:p>
          <a:p>
            <a:pPr marL="290513" indent="-290513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latin typeface="+mn-ea"/>
            </a:endParaRPr>
          </a:p>
          <a:p>
            <a:endParaRPr lang="ko-KR" altLang="en-US" sz="1600" b="1" dirty="0" smtClean="0">
              <a:solidFill>
                <a:schemeClr val="accent4"/>
              </a:solidFill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r>
              <a:rPr lang="ko-KR" altLang="en-US" sz="1600" dirty="0" smtClean="0">
                <a:latin typeface="+mn-ea"/>
              </a:rPr>
              <a:t>자료출처</a:t>
            </a:r>
            <a:r>
              <a:rPr lang="en-US" altLang="ko-KR" sz="1600" dirty="0" smtClean="0">
                <a:latin typeface="+mn-ea"/>
              </a:rPr>
              <a:t>; </a:t>
            </a:r>
            <a:r>
              <a:rPr lang="ko-KR" altLang="en-US" sz="1600" dirty="0" smtClean="0">
                <a:latin typeface="+mn-ea"/>
              </a:rPr>
              <a:t>안전보건공단</a:t>
            </a:r>
          </a:p>
          <a:p>
            <a:pPr marL="342900" indent="-342900" defTabSz="276225">
              <a:spcBef>
                <a:spcPct val="50000"/>
              </a:spcBef>
              <a:buAutoNum type="arabicPeriod"/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solidFill>
                <a:schemeClr val="accent4"/>
              </a:solidFill>
              <a:latin typeface="+mn-ea"/>
            </a:endParaRPr>
          </a:p>
          <a:p>
            <a:endParaRPr lang="en-US" altLang="ko-KR" sz="1600" b="1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pPr fontAlgn="base"/>
            <a:endParaRPr lang="ko-KR" altLang="en-US" sz="1600" dirty="0" smtClean="0">
              <a:latin typeface="+mn-ea"/>
            </a:endParaRPr>
          </a:p>
          <a:p>
            <a:pPr fontAlgn="base"/>
            <a:endParaRPr lang="ko-KR" altLang="en-US" sz="1600" dirty="0" smtClean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ko-KR" altLang="en-US" sz="1600" dirty="0">
              <a:latin typeface="+mn-ea"/>
            </a:endParaRPr>
          </a:p>
        </p:txBody>
      </p:sp>
      <p:pic>
        <p:nvPicPr>
          <p:cNvPr id="3" name="Picture 7" descr="UNI000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32" y="2809860"/>
            <a:ext cx="1827972" cy="11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UNI00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94" y="3952868"/>
            <a:ext cx="1910967" cy="141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2809860"/>
            <a:ext cx="2286016" cy="2436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212537744" descr="EMB00000404003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8" y="8882090"/>
            <a:ext cx="1820862" cy="349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57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>
            <a:spLocks noChangeArrowheads="1"/>
          </p:cNvSpPr>
          <p:nvPr/>
        </p:nvSpPr>
        <p:spPr bwMode="auto">
          <a:xfrm>
            <a:off x="857232" y="738158"/>
            <a:ext cx="5357850" cy="1351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600" b="1" dirty="0" smtClean="0">
                <a:solidFill>
                  <a:schemeClr val="accent4"/>
                </a:solidFill>
              </a:rPr>
              <a:t>귀마개 착용 방법</a:t>
            </a:r>
            <a:endParaRPr lang="en-US" altLang="ko-KR" sz="1600" b="1" dirty="0" smtClean="0">
              <a:solidFill>
                <a:schemeClr val="accent4"/>
              </a:solidFill>
            </a:endParaRPr>
          </a:p>
          <a:p>
            <a:pPr fontAlgn="base"/>
            <a:endParaRPr kumimoji="1" lang="ko-KR" altLang="en-US" sz="1600" dirty="0" smtClean="0"/>
          </a:p>
          <a:p>
            <a:pPr fontAlgn="base"/>
            <a:endParaRPr kumimoji="1" lang="ko-KR" altLang="en-US" sz="1600" dirty="0" smtClean="0"/>
          </a:p>
          <a:p>
            <a:pPr fontAlgn="base"/>
            <a:endParaRPr kumimoji="1" lang="ko-KR" altLang="en-US" sz="1600" dirty="0" smtClean="0"/>
          </a:p>
          <a:p>
            <a:pPr fontAlgn="base"/>
            <a:endParaRPr kumimoji="1" lang="en-US" altLang="ko-KR" sz="1600" b="1" dirty="0" smtClean="0"/>
          </a:p>
          <a:p>
            <a:pPr fontAlgn="base"/>
            <a:endParaRPr kumimoji="1" lang="en-US" altLang="ko-KR" sz="1600" b="1" dirty="0" smtClean="0"/>
          </a:p>
          <a:p>
            <a:pPr fontAlgn="base"/>
            <a:endParaRPr kumimoji="1" lang="en-US" altLang="ko-KR" sz="1600" b="1" dirty="0" smtClean="0"/>
          </a:p>
          <a:p>
            <a:pPr fontAlgn="base"/>
            <a:endParaRPr kumimoji="1" lang="en-US" altLang="ko-KR" sz="1600" b="1" dirty="0" smtClean="0"/>
          </a:p>
          <a:p>
            <a:pPr fontAlgn="base"/>
            <a:endParaRPr kumimoji="1" lang="en-US" altLang="ko-KR" sz="1600" b="1" dirty="0" smtClean="0"/>
          </a:p>
          <a:p>
            <a:pPr fontAlgn="base"/>
            <a:endParaRPr kumimoji="1" lang="en-US" altLang="ko-KR" sz="1600" b="1" dirty="0" smtClean="0"/>
          </a:p>
          <a:p>
            <a:pPr fontAlgn="base"/>
            <a:endParaRPr kumimoji="1" lang="en-US" altLang="ko-KR" sz="1600" b="1" dirty="0" smtClean="0"/>
          </a:p>
          <a:p>
            <a:pPr fontAlgn="base"/>
            <a:endParaRPr kumimoji="1" lang="en-US" altLang="ko-KR" sz="1600" b="1" dirty="0" smtClean="0"/>
          </a:p>
          <a:p>
            <a:pPr fontAlgn="base"/>
            <a:endParaRPr kumimoji="1" lang="en-US" altLang="ko-KR" sz="1600" b="1" dirty="0" smtClean="0"/>
          </a:p>
          <a:p>
            <a:pPr fontAlgn="base"/>
            <a:endParaRPr kumimoji="1" lang="en-US" altLang="ko-KR" sz="1600" b="1" dirty="0" smtClean="0"/>
          </a:p>
          <a:p>
            <a:pPr fontAlgn="base"/>
            <a:endParaRPr kumimoji="1" lang="en-US" altLang="ko-KR" sz="1600" b="1" dirty="0" smtClean="0"/>
          </a:p>
          <a:p>
            <a:pPr fontAlgn="base"/>
            <a:endParaRPr kumimoji="1" lang="en-US" altLang="ko-KR" sz="1600" b="1" dirty="0" smtClean="0"/>
          </a:p>
          <a:p>
            <a:r>
              <a:rPr lang="ko-KR" altLang="en-US" sz="1600" b="1" dirty="0" err="1" smtClean="0">
                <a:solidFill>
                  <a:schemeClr val="accent4"/>
                </a:solidFill>
              </a:rPr>
              <a:t>귀덮개</a:t>
            </a:r>
            <a:r>
              <a:rPr lang="ko-KR" altLang="en-US" sz="1600" b="1" dirty="0" smtClean="0">
                <a:solidFill>
                  <a:schemeClr val="accent4"/>
                </a:solidFill>
              </a:rPr>
              <a:t> 착용 방법</a:t>
            </a:r>
          </a:p>
          <a:p>
            <a:endParaRPr lang="en-US" altLang="ko-KR" sz="1600" b="1" dirty="0" smtClean="0">
              <a:solidFill>
                <a:schemeClr val="accent4"/>
              </a:solidFill>
            </a:endParaRPr>
          </a:p>
          <a:p>
            <a:endParaRPr lang="ko-KR" altLang="en-US" sz="1600" b="1" dirty="0" smtClean="0">
              <a:solidFill>
                <a:schemeClr val="accent4"/>
              </a:solidFill>
            </a:endParaRPr>
          </a:p>
          <a:p>
            <a:endParaRPr lang="en-US" altLang="ko-KR" sz="1600" b="1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ko-KR" altLang="en-US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buAutoNum type="arabicPeriod"/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latin typeface="+mn-ea"/>
            </a:endParaRPr>
          </a:p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endParaRPr lang="en-US" altLang="ko-KR" sz="1600" b="1" dirty="0" smtClean="0">
              <a:solidFill>
                <a:schemeClr val="accent4"/>
              </a:solidFill>
              <a:latin typeface="+mn-ea"/>
            </a:endParaRPr>
          </a:p>
          <a:p>
            <a:endParaRPr lang="en-US" altLang="ko-KR" sz="1600" b="1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pPr fontAlgn="base"/>
            <a:endParaRPr lang="ko-KR" altLang="en-US" sz="1600" dirty="0" smtClean="0">
              <a:latin typeface="+mn-ea"/>
            </a:endParaRPr>
          </a:p>
          <a:p>
            <a:pPr fontAlgn="base"/>
            <a:endParaRPr lang="ko-KR" altLang="en-US" sz="1600" dirty="0" smtClean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en-US" altLang="ko-KR" sz="1600" dirty="0">
              <a:latin typeface="+mn-ea"/>
            </a:endParaRPr>
          </a:p>
          <a:p>
            <a:endParaRPr lang="ko-KR" altLang="en-US" sz="1600" dirty="0">
              <a:latin typeface="+mn-ea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42917" y="1023910"/>
          <a:ext cx="5572164" cy="3194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57388"/>
                <a:gridCol w="1857388"/>
              </a:tblGrid>
              <a:tr h="164307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</a:tr>
              <a:tr h="1551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600" b="1" dirty="0" smtClean="0"/>
                        <a:t>귀마개를 돌려가면서 크기를 압축한다</a:t>
                      </a:r>
                      <a:r>
                        <a:rPr kumimoji="1" lang="en-US" sz="1600" b="1" dirty="0" smtClean="0"/>
                        <a:t>.</a:t>
                      </a:r>
                      <a:endParaRPr lang="ko-KR" altLang="en-US" sz="1600" dirty="0" smtClean="0"/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kumimoji="1" lang="ko-KR" altLang="en-US" sz="1600" b="1" dirty="0" smtClean="0"/>
                        <a:t>귀를 잡고 당긴 상태에서 귀마개를 완전히 </a:t>
                      </a:r>
                      <a:endParaRPr lang="ko-KR" altLang="en-US" sz="1600" dirty="0" smtClean="0"/>
                    </a:p>
                    <a:p>
                      <a:pPr fontAlgn="base"/>
                      <a:r>
                        <a:rPr kumimoji="1" lang="ko-KR" altLang="en-US" sz="1600" b="1" dirty="0" err="1" smtClean="0"/>
                        <a:t>밀어넣는다</a:t>
                      </a:r>
                      <a:r>
                        <a:rPr kumimoji="1" lang="en-US" sz="1600" b="1" dirty="0" smtClean="0"/>
                        <a:t>.</a:t>
                      </a:r>
                      <a:endParaRPr lang="ko-KR" altLang="en-US" sz="1600" dirty="0" smtClean="0"/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600" b="1" dirty="0" smtClean="0"/>
                        <a:t>착용 후 약 </a:t>
                      </a:r>
                      <a:r>
                        <a:rPr kumimoji="1" lang="en-US" sz="1600" b="1" dirty="0" smtClean="0"/>
                        <a:t>15</a:t>
                      </a:r>
                      <a:r>
                        <a:rPr kumimoji="1" lang="ko-KR" altLang="en-US" sz="1600" b="1" dirty="0" smtClean="0"/>
                        <a:t>초 정도 눌러서 튀어나오지 않도록 한다</a:t>
                      </a:r>
                      <a:endParaRPr lang="ko-KR" altLang="en-US" sz="1600" dirty="0" smtClean="0"/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785794" y="5167314"/>
          <a:ext cx="5419416" cy="396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472"/>
                <a:gridCol w="1806472"/>
                <a:gridCol w="1806472"/>
              </a:tblGrid>
              <a:tr h="21431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blipFill dpi="0" rotWithShape="1">
                      <a:blip r:embed="rId6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blipFill>
                      <a:blip r:embed="rId7"/>
                      <a:stretch>
                        <a:fillRect/>
                      </a:stretch>
                    </a:blipFill>
                  </a:tcPr>
                </a:tc>
              </a:tr>
              <a:tr h="1196150">
                <a:tc>
                  <a:txBody>
                    <a:bodyPr/>
                    <a:lstStyle/>
                    <a:p>
                      <a:pPr latinLnBrk="1"/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귀덮개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 파손 이상 유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무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를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검사한다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착용자의 머리크기에 맞도록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귀덮개의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좌우측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조절대를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조절한다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귀 전체를 완전히 덮도록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착용한다</a:t>
                      </a: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12540944" descr="EMB00000404003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46" y="9382156"/>
            <a:ext cx="1820862" cy="34925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1285860" y="9382156"/>
            <a:ext cx="2646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276225">
              <a:spcBef>
                <a:spcPct val="50000"/>
              </a:spcBef>
              <a:tabLst>
                <a:tab pos="661988" algn="l"/>
                <a:tab pos="1146175" algn="l"/>
              </a:tabLst>
            </a:pPr>
            <a:r>
              <a:rPr lang="ko-KR" altLang="en-US" dirty="0" smtClean="0">
                <a:latin typeface="+mn-ea"/>
              </a:rPr>
              <a:t>자료출처</a:t>
            </a:r>
            <a:r>
              <a:rPr lang="en-US" altLang="ko-KR" dirty="0" smtClean="0">
                <a:latin typeface="+mn-ea"/>
              </a:rPr>
              <a:t>; </a:t>
            </a:r>
            <a:r>
              <a:rPr lang="ko-KR" altLang="en-US" dirty="0" smtClean="0">
                <a:latin typeface="+mn-ea"/>
              </a:rPr>
              <a:t>안전보건공단</a:t>
            </a:r>
          </a:p>
        </p:txBody>
      </p:sp>
    </p:spTree>
    <p:extLst>
      <p:ext uri="{BB962C8B-B14F-4D97-AF65-F5344CB8AC3E}">
        <p14:creationId xmlns:p14="http://schemas.microsoft.com/office/powerpoint/2010/main" xmlns="" val="31557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10912</TotalTime>
  <Words>431</Words>
  <Application>Microsoft Office PowerPoint</Application>
  <PresentationFormat>A4 용지(210x297mm)</PresentationFormat>
  <Paragraphs>241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모양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유경희</dc:creator>
  <cp:lastModifiedBy>DongHyun LEE</cp:lastModifiedBy>
  <cp:revision>275</cp:revision>
  <cp:lastPrinted>2013-04-22T08:12:37Z</cp:lastPrinted>
  <dcterms:created xsi:type="dcterms:W3CDTF">2013-04-08T04:33:15Z</dcterms:created>
  <dcterms:modified xsi:type="dcterms:W3CDTF">2017-01-31T00:21:33Z</dcterms:modified>
</cp:coreProperties>
</file>