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6858000" cy="9144000" type="screen4x3"/>
  <p:notesSz cx="9144000" cy="6858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0000"/>
    <a:srgbClr val="6600CC"/>
    <a:srgbClr val="9933FF"/>
    <a:srgbClr val="0000FF"/>
    <a:srgbClr val="CC0066"/>
    <a:srgbClr val="3333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5" autoAdjust="0"/>
    <p:restoredTop sz="86458" autoAdjust="0"/>
  </p:normalViewPr>
  <p:slideViewPr>
    <p:cSldViewPr>
      <p:cViewPr>
        <p:scale>
          <a:sx n="100" d="100"/>
          <a:sy n="100" d="100"/>
        </p:scale>
        <p:origin x="-1904" y="389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0675" y="0"/>
            <a:ext cx="6216650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5761" y="2857488"/>
            <a:ext cx="5732900" cy="200026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9339" y="5048253"/>
            <a:ext cx="5625743" cy="114300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9E1B4-6833-438A-BFA2-8EE7E10FD0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341734" y="1904982"/>
            <a:ext cx="6161528" cy="2117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000234"/>
            <a:ext cx="6172200" cy="616798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8426-7360-4162-BBF2-6A4F9AF73E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732463" y="-20638"/>
            <a:ext cx="1125537" cy="9144001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32875" y="380971"/>
            <a:ext cx="910835" cy="8382061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761975"/>
            <a:ext cx="5336397" cy="7620059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7F80A-79C8-4C92-BC7B-CBECB6993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7607" y="380971"/>
            <a:ext cx="6416104" cy="1253045"/>
          </a:xfrm>
        </p:spPr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955D8-0DCA-4642-A064-2E9AAEDCBB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342900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cxnSp>
        <p:nvCxnSpPr>
          <p:cNvPr id="5" name="직선 연결선 4"/>
          <p:cNvCxnSpPr/>
          <p:nvPr/>
        </p:nvCxnSpPr>
        <p:spPr>
          <a:xfrm>
            <a:off x="375026" y="5905510"/>
            <a:ext cx="5786478" cy="21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5026" y="4095747"/>
            <a:ext cx="5786478" cy="2006603"/>
          </a:xfrm>
        </p:spPr>
        <p:txBody>
          <a:bodyPr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5026" y="6000760"/>
            <a:ext cx="5786478" cy="219075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C52D6-D6D1-4440-9FF7-A5977C9D47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381000"/>
            <a:ext cx="6858000" cy="152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589336" y="2190734"/>
            <a:ext cx="2839664" cy="5905541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3536157" y="2190734"/>
            <a:ext cx="2839212" cy="5905541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6534-B654-486A-AC0B-D26069C551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645275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375029" y="2000232"/>
            <a:ext cx="3000397" cy="5048285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375029" y="7239019"/>
            <a:ext cx="3003804" cy="95250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3537699" y="2000232"/>
            <a:ext cx="3000397" cy="5048285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3536157" y="7239019"/>
            <a:ext cx="3000396" cy="95250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C6E2-8376-488C-88F8-95468ACD20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20675" y="0"/>
            <a:ext cx="6216650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5025" y="571472"/>
            <a:ext cx="6140075" cy="1524000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F999C-3271-49F0-958C-600DD9A345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2F0D9-2946-455B-AC0E-8EA866FB53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invGray">
          <a:xfrm>
            <a:off x="214313" y="352425"/>
            <a:ext cx="6643687" cy="885825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375026" y="380971"/>
            <a:ext cx="6107949" cy="857256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5025" y="1341641"/>
            <a:ext cx="1660934" cy="71356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089549" y="1333478"/>
            <a:ext cx="4393406" cy="714377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69DB-2DFF-4A0A-BAEA-D787DD8D92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762500"/>
            <a:ext cx="6858000" cy="43815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5026" y="4762501"/>
            <a:ext cx="2464611" cy="15176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5026" y="6286512"/>
            <a:ext cx="2464611" cy="15240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3000372" y="1428728"/>
            <a:ext cx="3161132" cy="6286544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763000"/>
            <a:ext cx="2171700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AD897-1452-4C23-9BF8-777A02430D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8763000"/>
            <a:ext cx="6858000" cy="381000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3175"/>
            <a:ext cx="6858000" cy="377825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234950" y="366713"/>
            <a:ext cx="6408738" cy="1524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2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763000"/>
            <a:ext cx="1600200" cy="381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763000"/>
            <a:ext cx="2171700" cy="381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763000"/>
            <a:ext cx="1600200" cy="3810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099F27AF-AD20-4062-8964-25E94E4C1C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1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C9824C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C9824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285750" y="0"/>
            <a:ext cx="578643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sz="12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0" y="8892480"/>
            <a:ext cx="6858000" cy="25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857250" y="973138"/>
            <a:ext cx="392906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o-KR" altLang="en-US" sz="1600" b="1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1242340" y="493822"/>
            <a:ext cx="47789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안상수2006굵은" panose="02020603020101020101" pitchFamily="18" charset="-127"/>
                <a:ea typeface="안상수2006굵은" panose="02020603020101020101" pitchFamily="18" charset="-127"/>
              </a:rPr>
              <a:t>무더운 여름</a:t>
            </a:r>
            <a:r>
              <a:rPr lang="en-US" altLang="ko-K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안상수2006굵은" panose="02020603020101020101" pitchFamily="18" charset="-127"/>
                <a:ea typeface="안상수2006굵은" panose="02020603020101020101" pitchFamily="18" charset="-127"/>
              </a:rPr>
              <a:t>, </a:t>
            </a:r>
            <a:r>
              <a:rPr lang="ko-KR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안상수2006굵은" panose="02020603020101020101" pitchFamily="18" charset="-127"/>
                <a:ea typeface="안상수2006굵은" panose="02020603020101020101" pitchFamily="18" charset="-127"/>
              </a:rPr>
              <a:t>건강은 시원하게</a:t>
            </a:r>
            <a:endParaRPr lang="ko-KR" alt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안상수2006굵은" panose="02020603020101020101" pitchFamily="18" charset="-127"/>
              <a:ea typeface="안상수2006굵은" panose="02020603020101020101" pitchFamily="18" charset="-127"/>
            </a:endParaRPr>
          </a:p>
        </p:txBody>
      </p:sp>
      <p:sp>
        <p:nvSpPr>
          <p:cNvPr id="12298" name="Rectangle 3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12299" name="Picture 9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227" y="1141386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직사각형 39"/>
          <p:cNvSpPr/>
          <p:nvPr/>
        </p:nvSpPr>
        <p:spPr>
          <a:xfrm>
            <a:off x="602484" y="1187450"/>
            <a:ext cx="5922142" cy="74890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400" dirty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열에 의한 건강장해 </a:t>
            </a:r>
            <a:r>
              <a:rPr lang="ko-KR" altLang="en-US" sz="1400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예방</a:t>
            </a:r>
            <a:endParaRPr lang="en-US" altLang="ko-KR" sz="1400" dirty="0" smtClean="0">
              <a:solidFill>
                <a:srgbClr val="00B050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en-US" altLang="ko-KR" sz="1100" dirty="0" smtClean="0">
              <a:solidFill>
                <a:srgbClr val="00B050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땀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흘려 일한 후 갈증으로 물을 들이킬 때 염분을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섭취하지</a:t>
            </a: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않으면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근육의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경련을 느끼게 됩니다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이런 현상을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열경련</a:t>
            </a: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이라고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하는데요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근육경련은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하지에서 많이 발생합니다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주로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등산이나 격렬한 운동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심한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육체적 노동을 한 후에 </a:t>
            </a: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많이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나타나지만 때로는 일이 끝나고 쉴 때 나타나기도 해요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</a:p>
          <a:p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또 샤워로 근육을 차게 할 경우 이런 증상이 유발되기도 하는데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소금을 넣은 물을 마시거나 링거주사를 맞으면 쉽게 회복할 수 있습니다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endParaRPr lang="ko-KR" altLang="en-US" sz="1100" dirty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 </a:t>
            </a:r>
          </a:p>
          <a:p>
            <a:r>
              <a:rPr lang="ko-KR" altLang="en-US" sz="1100" dirty="0" err="1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열경련</a:t>
            </a:r>
            <a:r>
              <a:rPr lang="ko-KR" altLang="en-US" sz="1100" dirty="0" err="1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을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예방하기 위해서는 여름철에 목이 </a:t>
            </a:r>
            <a:r>
              <a:rPr lang="ko-KR" altLang="en-US" sz="1100" dirty="0" err="1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마르다고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해서 물만 벌컥벌컥 마셔서는 안되고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물 </a:t>
            </a:r>
            <a:r>
              <a:rPr lang="en-US" altLang="ko-KR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1ℓ</a:t>
            </a:r>
            <a:r>
              <a:rPr lang="ko-KR" altLang="en-US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에 </a:t>
            </a:r>
            <a:r>
              <a:rPr lang="ko-KR" altLang="en-US" sz="1100" dirty="0" err="1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차숟가락</a:t>
            </a:r>
            <a:r>
              <a:rPr lang="ko-KR" altLang="en-US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 절반만큼의 소금을 넣어 마셔서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전해질의 균형을 맞추어야 합니다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err="1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열피로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는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열로 인한 체온조절의 실패로 염분과 수분이 부족해서 생기는 병입니다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심한 갈증과 피로감이 나타나고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정신적인 불안감이나 판단력 장애 등이 나타납니다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체온은 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38.9℃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까지 올라갈 수 있고 심하면 정신착란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체온 상승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혼수 등도 따를 수 있습니다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염분이 부족한 경우에는 식욕부진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err="1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미식거림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구토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설사 등도 나타납니다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치료는 개인에 따라 달라질 수 있는데 </a:t>
            </a:r>
            <a:r>
              <a:rPr lang="ko-KR" altLang="en-US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그늘진 곳에서 쉬면서 염분이 함유된 물을 마시면 곧 나아집니다</a:t>
            </a:r>
            <a:r>
              <a:rPr lang="en-US" altLang="ko-KR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endParaRPr lang="ko-KR" altLang="en-US" sz="1100" dirty="0">
              <a:solidFill>
                <a:srgbClr val="FF0000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/>
            </a:r>
            <a:br>
              <a:rPr lang="ko-KR" altLang="en-US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</a:br>
            <a:r>
              <a:rPr lang="ko-KR" altLang="en-US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열사병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은 드물게 발생하지만 </a:t>
            </a:r>
            <a:r>
              <a:rPr lang="ko-KR" altLang="en-US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열손상 중에서 가장 심각한 질환입니다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대개 혹독한 군사훈련이나 운동선수들의 훈련 과정에서 발생하는데 노동자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농부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축구선수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장거리 </a:t>
            </a:r>
            <a:r>
              <a:rPr lang="ko-KR" altLang="en-US" sz="1100" dirty="0" err="1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마라토너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보일러실에서 근무하는 사람들에게서도 발생할 수 있습니다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우리나라에서는 월남전을 대비한 혹독한 훈련과정에서 꽤 많은 사람들이 사망했다는 보고가 있습니다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endParaRPr lang="ko-KR" altLang="en-US" sz="1100" dirty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​</a:t>
            </a:r>
          </a:p>
          <a:p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열사병은 시상하부에 있는 체온조절중추가 마비되어 제 기능을 상실하게 됨으로써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체온이 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40℃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를 넘어서 우리 몸을 조절하는 중요한 호르몬이나 효소들이 제 기능을 하지 못하게 돼 사망에 이르게 되는 병입니다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혼수상태에 빠지게 되고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혈압이 낮아지며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열사병의 합병증으로 심장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신장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간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뇌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췌장 등 모든 신체 기관에 문제가 발생하여 빠른 시간에 조치를 취하지 않으면 사망하게 됩니다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열사병이 발생하면 빨리 위급한 사태임을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파악                                          </a:t>
            </a: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                                                         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해서 </a:t>
            </a:r>
            <a:r>
              <a:rPr lang="ko-KR" altLang="en-US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체온을 신속히 낮추는 것이 최선입니다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                                                          의식을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잃은 사람에게 물을 먹이려고 시도하다가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                  </a:t>
            </a: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en-US" altLang="ko-KR" sz="1100" dirty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                                                         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치료가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늦어지면 환자가 사망할 수도 있으므로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주                        </a:t>
            </a: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                                                          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의해야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합니다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endParaRPr lang="ko-KR" altLang="en-US" sz="1100" dirty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/>
            </a:r>
            <a:b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</a:b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92150" y="8099425"/>
            <a:ext cx="2665413" cy="129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sz="1100" dirty="0">
              <a:solidFill>
                <a:schemeClr val="tx1"/>
              </a:solidFill>
              <a:latin typeface="HY그래픽M" pitchFamily="18" charset="-127"/>
              <a:ea typeface="HY그래픽M" pitchFamily="18" charset="-127"/>
            </a:endParaRPr>
          </a:p>
        </p:txBody>
      </p:sp>
      <p:sp>
        <p:nvSpPr>
          <p:cNvPr id="12304" name="Rectangle 3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5" name="Rectangle 3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6" name="Rectangle 3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7" name="Rectangle 4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10" name="Rectangle 5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1" name="Picture 177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8748713"/>
            <a:ext cx="1800225" cy="39528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36" name="직사각형 19"/>
          <p:cNvSpPr>
            <a:spLocks noChangeArrowheads="1"/>
          </p:cNvSpPr>
          <p:nvPr/>
        </p:nvSpPr>
        <p:spPr bwMode="auto">
          <a:xfrm>
            <a:off x="332656" y="0"/>
            <a:ext cx="3154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200" b="1" dirty="0">
                <a:ea typeface="굴림" pitchFamily="50" charset="-127"/>
              </a:rPr>
              <a:t>근로자의 건강</a:t>
            </a:r>
            <a:r>
              <a:rPr lang="en-US" altLang="ko-KR" sz="1200" b="1" dirty="0">
                <a:ea typeface="굴림" pitchFamily="50" charset="-127"/>
              </a:rPr>
              <a:t>, </a:t>
            </a:r>
            <a:r>
              <a:rPr lang="ko-KR" altLang="en-US" sz="1200" b="1" dirty="0">
                <a:ea typeface="굴림" pitchFamily="50" charset="-127"/>
              </a:rPr>
              <a:t>산업 간호사의 손길로</a:t>
            </a:r>
            <a:r>
              <a:rPr lang="en-US" altLang="ko-KR" sz="1200" b="1" dirty="0">
                <a:ea typeface="굴림" pitchFamily="50" charset="-127"/>
              </a:rPr>
              <a:t>’</a:t>
            </a:r>
            <a:endParaRPr lang="ko-KR" altLang="en-US" sz="1200" dirty="0">
              <a:ea typeface="굴림" pitchFamily="50" charset="-127"/>
            </a:endParaRPr>
          </a:p>
        </p:txBody>
      </p:sp>
      <p:pic>
        <p:nvPicPr>
          <p:cNvPr id="1026" name="Picture 2" descr="http://blogfiles.naver.net/20150806_235/koshablog_143887164773822sd8_JPEG/31661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1201707"/>
            <a:ext cx="2087513" cy="173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logfiles.naver.net/20150806_152/koshablog_1438871776386YkUPo_JPEG/1691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68" y="6726808"/>
            <a:ext cx="2663508" cy="194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285750" y="0"/>
            <a:ext cx="578643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sz="12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0" y="8892480"/>
            <a:ext cx="6858000" cy="25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857250" y="973138"/>
            <a:ext cx="392906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o-KR" altLang="en-US" sz="1600" b="1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12298" name="Rectangle 3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332655" y="323527"/>
            <a:ext cx="6191969" cy="8280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400" dirty="0" smtClean="0">
                <a:solidFill>
                  <a:srgbClr val="339933"/>
                </a:solidFill>
                <a:latin typeface="HY그래픽" pitchFamily="18" charset="-127"/>
                <a:ea typeface="HY그래픽" pitchFamily="18" charset="-127"/>
              </a:rPr>
              <a:t>                                                      냉방병도 </a:t>
            </a:r>
            <a:r>
              <a:rPr lang="ko-KR" altLang="en-US" sz="1400" dirty="0">
                <a:solidFill>
                  <a:srgbClr val="339933"/>
                </a:solidFill>
                <a:latin typeface="HY그래픽" pitchFamily="18" charset="-127"/>
                <a:ea typeface="HY그래픽" pitchFamily="18" charset="-127"/>
              </a:rPr>
              <a:t>주의해야 </a:t>
            </a:r>
            <a:endParaRPr lang="en-US" altLang="ko-KR" sz="1400" dirty="0" smtClean="0">
              <a:solidFill>
                <a:srgbClr val="339933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en-US" altLang="ko-KR" sz="1400" dirty="0">
              <a:solidFill>
                <a:srgbClr val="339933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                                                         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       냉방병은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새로운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현대병으로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부상 했습니다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                                                         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        냉방병은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에어컨을 사용하면서 우리 신체에</a:t>
            </a: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                                                                                                                                                                                    </a:t>
            </a: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                                                     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           발생하는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건강상의 문제를 총체적으로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의미하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                                       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는데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체온이 급격하게 떨어져서 발생하는 것이 아니라 체온이 급격하게 자주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바뀌는데서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발생하는 병입니다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우리 몸은 외부의 온도 변화에 대해서 민감하게 반응하는데 체온조절을 관장하는 중추는 시상하부라는 뇌의 한 부분으로 이곳에서는 체온이 올라가면 혈관을 팽창시켜서 열을 발산하고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땀을 흘려서 체온을 떨어뜨립니다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이런 자연적이고 생리적인 과정을 통해서 외부의 변화에 적응하는 것입니다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 </a:t>
            </a:r>
          </a:p>
          <a:p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그런데 에어컨이 가동되는 사무실에 있다가 거리로 나온 후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다시 사무실로 들어가는 일이 반복되면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우리 몸의 체온조절에 이상이 발생해서 안정이 깨지는 상태가 되고 이것이 냉방병의 여러 증상으로 나타납니다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즉 감기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err="1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코막힘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기침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오한 등 여러 가지 호흡기 장해와 두통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요통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근육통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소화불량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피로 등을 호소하게 되는 것입니다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endParaRPr lang="ko-KR" altLang="en-US" sz="1100" dirty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 </a:t>
            </a:r>
          </a:p>
          <a:p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냉방병 예방을 위해서는 </a:t>
            </a:r>
            <a:r>
              <a:rPr lang="ko-KR" altLang="en-US" sz="1100" dirty="0" err="1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실내외의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sz="1100" dirty="0" err="1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온도차를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5℃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정도로 유지하고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실내 온도를 </a:t>
            </a:r>
            <a:r>
              <a:rPr lang="en-US" altLang="ko-KR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25℃ </a:t>
            </a:r>
            <a:r>
              <a:rPr lang="ko-KR" altLang="en-US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이하로 떨어뜨리지 않는 것이 좋습니다</a:t>
            </a:r>
            <a:r>
              <a:rPr lang="en-US" altLang="ko-KR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에어컨을 틀 때도 사람 몸에 직접 찬 바람이 가게 하는 것보다는 실내 전체의 온도를 낮추는 것이 바람직하고 에어컨은 적당한 간격으로 꺼 주어야 합니다</a:t>
            </a:r>
            <a:r>
              <a:rPr lang="en-US" altLang="ko-KR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만약 중앙집중식 냉방이라면 </a:t>
            </a:r>
            <a:r>
              <a:rPr lang="ko-KR" altLang="en-US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적어도 </a:t>
            </a:r>
            <a:r>
              <a:rPr lang="en-US" altLang="ko-KR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2</a:t>
            </a:r>
            <a:r>
              <a:rPr lang="ko-KR" altLang="en-US" sz="1100" dirty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시간에 한 번씩은 창문을 열어서 실내 환기를 시켜주세요</a:t>
            </a:r>
            <a:r>
              <a:rPr lang="en-US" altLang="ko-KR" sz="1100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sz="1100" dirty="0" smtClean="0">
              <a:solidFill>
                <a:srgbClr val="FF0000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en-US" altLang="ko-KR" sz="1100" b="1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400" dirty="0">
                <a:solidFill>
                  <a:srgbClr val="00B050"/>
                </a:solidFill>
                <a:latin typeface="HY그래픽M" pitchFamily="18" charset="-127"/>
                <a:ea typeface="HY그래픽M" pitchFamily="18" charset="-127"/>
              </a:rPr>
              <a:t>효과적인 여름철 </a:t>
            </a:r>
            <a:r>
              <a:rPr lang="ko-KR" altLang="en-US" sz="1400" dirty="0" smtClean="0">
                <a:solidFill>
                  <a:srgbClr val="00B050"/>
                </a:solidFill>
                <a:latin typeface="HY그래픽M" pitchFamily="18" charset="-127"/>
                <a:ea typeface="HY그래픽M" pitchFamily="18" charset="-127"/>
              </a:rPr>
              <a:t>운동법</a:t>
            </a:r>
            <a:endParaRPr lang="en-US" altLang="ko-KR" sz="1400" dirty="0" smtClean="0">
              <a:solidFill>
                <a:srgbClr val="00B050"/>
              </a:solidFill>
              <a:latin typeface="HY그래픽M" pitchFamily="18" charset="-127"/>
              <a:ea typeface="HY그래픽M" pitchFamily="18" charset="-127"/>
            </a:endParaRPr>
          </a:p>
          <a:p>
            <a:endParaRPr lang="ko-KR" altLang="en-US" sz="1100" dirty="0">
              <a:solidFill>
                <a:srgbClr val="00B050"/>
              </a:solidFill>
              <a:latin typeface="HY그래픽M" pitchFamily="18" charset="-127"/>
              <a:ea typeface="HY그래픽M" pitchFamily="18" charset="-127"/>
            </a:endParaRPr>
          </a:p>
          <a:p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여름철은 운동을 하기에 적합한 측면도 있지만 </a:t>
            </a:r>
            <a:endParaRPr lang="en-US" altLang="ko-KR" sz="1100" dirty="0" smtClean="0">
              <a:solidFill>
                <a:schemeClr val="tx1"/>
              </a:solidFill>
              <a:latin typeface="HY그래픽M" pitchFamily="18" charset="-127"/>
              <a:ea typeface="HY그래픽M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위험한 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측면도 있습니다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. 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눈이 오거나 춥지 </a:t>
            </a:r>
            <a:r>
              <a:rPr lang="ko-KR" altLang="en-US" sz="1100" dirty="0" smtClean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않기</a:t>
            </a:r>
            <a:endParaRPr lang="en-US" altLang="ko-KR" sz="1100" dirty="0" smtClean="0">
              <a:solidFill>
                <a:schemeClr val="tx1"/>
              </a:solidFill>
              <a:latin typeface="HY그래픽M" pitchFamily="18" charset="-127"/>
              <a:ea typeface="HY그래픽M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 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때문에 야외에서 할 수 있는 모든 </a:t>
            </a:r>
            <a:r>
              <a:rPr lang="ko-KR" altLang="en-US" sz="1100" dirty="0" smtClean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운동이</a:t>
            </a:r>
            <a:endParaRPr lang="en-US" altLang="ko-KR" sz="1100" dirty="0" smtClean="0">
              <a:solidFill>
                <a:schemeClr val="tx1"/>
              </a:solidFill>
              <a:latin typeface="HY그래픽M" pitchFamily="18" charset="-127"/>
              <a:ea typeface="HY그래픽M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 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가능한 반면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, </a:t>
            </a:r>
            <a:r>
              <a:rPr lang="ko-KR" altLang="en-US" sz="1100" dirty="0">
                <a:solidFill>
                  <a:srgbClr val="FF0000"/>
                </a:solidFill>
                <a:latin typeface="HY그래픽M" pitchFamily="18" charset="-127"/>
                <a:ea typeface="HY그래픽M" pitchFamily="18" charset="-127"/>
              </a:rPr>
              <a:t>오전 </a:t>
            </a:r>
            <a:r>
              <a:rPr lang="en-US" altLang="ko-KR" sz="1100" dirty="0">
                <a:solidFill>
                  <a:srgbClr val="FF0000"/>
                </a:solidFill>
                <a:latin typeface="HY그래픽M" pitchFamily="18" charset="-127"/>
                <a:ea typeface="HY그래픽M" pitchFamily="18" charset="-127"/>
              </a:rPr>
              <a:t>10</a:t>
            </a:r>
            <a:r>
              <a:rPr lang="ko-KR" altLang="en-US" sz="1100" dirty="0">
                <a:solidFill>
                  <a:srgbClr val="FF0000"/>
                </a:solidFill>
                <a:latin typeface="HY그래픽M" pitchFamily="18" charset="-127"/>
                <a:ea typeface="HY그래픽M" pitchFamily="18" charset="-127"/>
              </a:rPr>
              <a:t>시 </a:t>
            </a:r>
            <a:r>
              <a:rPr lang="en-US" altLang="ko-KR" sz="1100" dirty="0">
                <a:solidFill>
                  <a:srgbClr val="FF0000"/>
                </a:solidFill>
                <a:latin typeface="HY그래픽M" pitchFamily="18" charset="-127"/>
                <a:ea typeface="HY그래픽M" pitchFamily="18" charset="-127"/>
              </a:rPr>
              <a:t>~</a:t>
            </a:r>
            <a:r>
              <a:rPr lang="ko-KR" altLang="en-US" sz="1100" dirty="0">
                <a:solidFill>
                  <a:srgbClr val="FF0000"/>
                </a:solidFill>
                <a:latin typeface="HY그래픽M" pitchFamily="18" charset="-127"/>
                <a:ea typeface="HY그래픽M" pitchFamily="18" charset="-127"/>
              </a:rPr>
              <a:t>오후 </a:t>
            </a:r>
            <a:r>
              <a:rPr lang="en-US" altLang="ko-KR" sz="1100" dirty="0">
                <a:solidFill>
                  <a:srgbClr val="FF0000"/>
                </a:solidFill>
                <a:latin typeface="HY그래픽M" pitchFamily="18" charset="-127"/>
                <a:ea typeface="HY그래픽M" pitchFamily="18" charset="-127"/>
              </a:rPr>
              <a:t>3</a:t>
            </a:r>
            <a:r>
              <a:rPr lang="ko-KR" altLang="en-US" sz="1100" dirty="0">
                <a:solidFill>
                  <a:srgbClr val="FF0000"/>
                </a:solidFill>
                <a:latin typeface="HY그래픽M" pitchFamily="18" charset="-127"/>
                <a:ea typeface="HY그래픽M" pitchFamily="18" charset="-127"/>
              </a:rPr>
              <a:t>시에 행하는 </a:t>
            </a:r>
            <a:endParaRPr lang="en-US" altLang="ko-KR" sz="1100" dirty="0" smtClean="0">
              <a:solidFill>
                <a:srgbClr val="FF0000"/>
              </a:solidFill>
              <a:latin typeface="HY그래픽M" pitchFamily="18" charset="-127"/>
              <a:ea typeface="HY그래픽M" pitchFamily="18" charset="-127"/>
            </a:endParaRPr>
          </a:p>
          <a:p>
            <a:r>
              <a:rPr lang="ko-KR" altLang="en-US" sz="1100" dirty="0" smtClean="0">
                <a:solidFill>
                  <a:srgbClr val="FF0000"/>
                </a:solidFill>
                <a:latin typeface="HY그래픽M" pitchFamily="18" charset="-127"/>
                <a:ea typeface="HY그래픽M" pitchFamily="18" charset="-127"/>
              </a:rPr>
              <a:t>무리한 </a:t>
            </a:r>
            <a:r>
              <a:rPr lang="ko-KR" altLang="en-US" sz="1100" dirty="0">
                <a:solidFill>
                  <a:srgbClr val="FF0000"/>
                </a:solidFill>
                <a:latin typeface="HY그래픽M" pitchFamily="18" charset="-127"/>
                <a:ea typeface="HY그래픽M" pitchFamily="18" charset="-127"/>
              </a:rPr>
              <a:t>운동은 오히려 몸을 상하게 합니다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.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 </a:t>
            </a:r>
            <a:endParaRPr lang="en-US" altLang="ko-KR" sz="1100" dirty="0" smtClean="0">
              <a:solidFill>
                <a:schemeClr val="tx1"/>
              </a:solidFill>
              <a:latin typeface="HY그래픽M" pitchFamily="18" charset="-127"/>
              <a:ea typeface="HY그래픽M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자외선에 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의한 피부 화상과 피부암 예방을 위해 </a:t>
            </a:r>
            <a:endParaRPr lang="en-US" altLang="ko-KR" sz="1100" dirty="0" smtClean="0">
              <a:solidFill>
                <a:schemeClr val="tx1"/>
              </a:solidFill>
              <a:latin typeface="HY그래픽M" pitchFamily="18" charset="-127"/>
              <a:ea typeface="HY그래픽M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한낮의 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야외 운동은 피하고 이른 아침이나 저녁 시간에 운동을 합니다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. </a:t>
            </a:r>
            <a:endParaRPr lang="ko-KR" altLang="en-US" sz="1100" dirty="0">
              <a:solidFill>
                <a:schemeClr val="tx1"/>
              </a:solidFill>
              <a:latin typeface="HY그래픽M" pitchFamily="18" charset="-127"/>
              <a:ea typeface="HY그래픽M" pitchFamily="18" charset="-127"/>
            </a:endParaRPr>
          </a:p>
          <a:p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​</a:t>
            </a:r>
          </a:p>
          <a:p>
            <a:r>
              <a:rPr lang="ko-KR" altLang="en-US" sz="1100" dirty="0">
                <a:solidFill>
                  <a:srgbClr val="FF0000"/>
                </a:solidFill>
                <a:latin typeface="HY그래픽M" pitchFamily="18" charset="-127"/>
                <a:ea typeface="HY그래픽M" pitchFamily="18" charset="-127"/>
              </a:rPr>
              <a:t>덥거나 습한 기후에서는 힘든 운동을 오래하지 않아야 합니다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헐겁고 밝은 색의 옷을 입는 게 좋으며 상의를 벗고 운동하면 주위의 열을 쉽게 받아 좋지 않습니다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. 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운동 전후에 수분을 적절히 섭취하는 것도 중요합니다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흔히 목이 말라야 물을 마시는 경향이 있는데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운동 도중에는 굳이 목이 마르지 않더라도 생수 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1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컵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(150~200㎖)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을 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30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분 정도의 간격을 두고 규칙적으로 마셔주는 것이 좋으며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, 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땀이 흐르면 수분과 전해질을 보충해 주어야 합니다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. </a:t>
            </a:r>
            <a:endParaRPr lang="ko-KR" altLang="en-US" sz="1100" dirty="0">
              <a:solidFill>
                <a:schemeClr val="tx1"/>
              </a:solidFill>
              <a:latin typeface="HY그래픽M" pitchFamily="18" charset="-127"/>
              <a:ea typeface="HY그래픽M" pitchFamily="18" charset="-127"/>
            </a:endParaRPr>
          </a:p>
          <a:p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 </a:t>
            </a:r>
          </a:p>
          <a:p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운동은 계절과 무관하게 일주일에 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3~5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회 정도는 해야 효과가 있습니다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. 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본인에게 맞는 운동강도는 맥박수를 이용해 계산하면 편리합니다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우선 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220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에서 자기 나이를 뺀 후 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0.6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을 곱한 수가 최소한의 맥박수가 됩니다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최대한의 맥박수는 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0.8 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을 곱해서 얻은 수입니다</a:t>
            </a:r>
            <a:r>
              <a:rPr lang="en-US" altLang="ko-KR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. </a:t>
            </a:r>
            <a:r>
              <a:rPr lang="ko-KR" altLang="en-US" sz="1100" dirty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운동 도중 잠시 걸으면서 잰 손목 맥박수가 최소와 최대 맥박수 사이이면 적절한 운동 강도가 되니 꼭 확인해 보세요</a:t>
            </a:r>
            <a:r>
              <a:rPr lang="en-US" altLang="ko-KR" sz="1100" dirty="0" smtClean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.                                              </a:t>
            </a:r>
            <a:r>
              <a:rPr lang="ko-KR" altLang="en-US" sz="1100" dirty="0" smtClean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출처</a:t>
            </a:r>
            <a:r>
              <a:rPr lang="en-US" altLang="ko-KR" sz="1100" dirty="0" smtClean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: </a:t>
            </a:r>
            <a:r>
              <a:rPr lang="ko-KR" altLang="en-US" sz="1100" dirty="0" smtClean="0">
                <a:solidFill>
                  <a:schemeClr val="tx1"/>
                </a:solidFill>
                <a:latin typeface="HY그래픽M" pitchFamily="18" charset="-127"/>
                <a:ea typeface="HY그래픽M" pitchFamily="18" charset="-127"/>
              </a:rPr>
              <a:t>안전보건공단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92150" y="8099425"/>
            <a:ext cx="2665413" cy="129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sz="1100" dirty="0">
              <a:solidFill>
                <a:schemeClr val="tx1"/>
              </a:solidFill>
              <a:latin typeface="HY그래픽M" pitchFamily="18" charset="-127"/>
              <a:ea typeface="HY그래픽M" pitchFamily="18" charset="-127"/>
            </a:endParaRPr>
          </a:p>
        </p:txBody>
      </p:sp>
      <p:sp>
        <p:nvSpPr>
          <p:cNvPr id="12304" name="Rectangle 3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5" name="Rectangle 3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6" name="Rectangle 3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7" name="Rectangle 4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10" name="Rectangle 5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1" name="Picture 177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8748713"/>
            <a:ext cx="1800225" cy="39528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36" name="직사각형 19"/>
          <p:cNvSpPr>
            <a:spLocks noChangeArrowheads="1"/>
          </p:cNvSpPr>
          <p:nvPr/>
        </p:nvSpPr>
        <p:spPr bwMode="auto">
          <a:xfrm>
            <a:off x="332656" y="0"/>
            <a:ext cx="3154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200" b="1" dirty="0">
                <a:ea typeface="굴림" pitchFamily="50" charset="-127"/>
              </a:rPr>
              <a:t>근로자의 건강</a:t>
            </a:r>
            <a:r>
              <a:rPr lang="en-US" altLang="ko-KR" sz="1200" b="1" dirty="0">
                <a:ea typeface="굴림" pitchFamily="50" charset="-127"/>
              </a:rPr>
              <a:t>, </a:t>
            </a:r>
            <a:r>
              <a:rPr lang="ko-KR" altLang="en-US" sz="1200" b="1" dirty="0">
                <a:ea typeface="굴림" pitchFamily="50" charset="-127"/>
              </a:rPr>
              <a:t>산업 간호사의 손길로</a:t>
            </a:r>
            <a:r>
              <a:rPr lang="en-US" altLang="ko-KR" sz="1200" b="1" dirty="0">
                <a:ea typeface="굴림" pitchFamily="50" charset="-127"/>
              </a:rPr>
              <a:t>’</a:t>
            </a:r>
            <a:endParaRPr lang="ko-KR" altLang="en-US" sz="1200" dirty="0">
              <a:ea typeface="굴림" pitchFamily="50" charset="-127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409950" y="0"/>
            <a:ext cx="36513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46023" tIns="84111" rIns="0" bIns="84111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409950" y="0"/>
            <a:ext cx="36513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46023" tIns="84111" rIns="0" bIns="84111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0" name="Picture 2" descr="http://blogfiles.naver.net/20150806_140/koshablog_14388719466954CfIH_JPEG/5233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395536"/>
            <a:ext cx="2880320" cy="144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blogfiles.naver.net/20150806_185/koshablog_14388720075894CU51_JPEG/16608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4427984"/>
            <a:ext cx="2735585" cy="153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2520</TotalTime>
  <Words>79</Words>
  <Application>Microsoft Office PowerPoint</Application>
  <PresentationFormat>화면 슬라이드 쇼(4:3)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고구려 벽화</vt:lpstr>
      <vt:lpstr>PowerPoint 프레젠테이션</vt:lpstr>
      <vt:lpstr>PowerPoint 프레젠테이션</vt:lpstr>
    </vt:vector>
  </TitlesOfParts>
  <Company>kec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kec</dc:creator>
  <cp:lastModifiedBy>유경희</cp:lastModifiedBy>
  <cp:revision>331</cp:revision>
  <dcterms:created xsi:type="dcterms:W3CDTF">2008-05-27T02:34:27Z</dcterms:created>
  <dcterms:modified xsi:type="dcterms:W3CDTF">2016-06-29T13:51:27Z</dcterms:modified>
</cp:coreProperties>
</file>