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9144000" cy="6858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00CC"/>
    <a:srgbClr val="9933FF"/>
    <a:srgbClr val="0000FF"/>
    <a:srgbClr val="CC0066"/>
    <a:srgbClr val="339933"/>
    <a:srgbClr val="3333FF"/>
    <a:srgbClr val="FF0000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FD4443E-F989-4FC4-A0C8-D5A2AF1F390B}" styleName="어두운 스타일 1 - 강조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5" autoAdjust="0"/>
    <p:restoredTop sz="86458" autoAdjust="0"/>
  </p:normalViewPr>
  <p:slideViewPr>
    <p:cSldViewPr>
      <p:cViewPr>
        <p:scale>
          <a:sx n="100" d="100"/>
          <a:sy n="100" d="100"/>
        </p:scale>
        <p:origin x="-3498" y="3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0675" y="0"/>
            <a:ext cx="621665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35761" y="2857488"/>
            <a:ext cx="5732900" cy="200026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89339" y="5048253"/>
            <a:ext cx="5625743" cy="11430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9E1B4-6833-438A-BFA2-8EE7E10FD0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341734" y="1904982"/>
            <a:ext cx="6161528" cy="2117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000234"/>
            <a:ext cx="6172200" cy="616798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68426-7360-4162-BBF2-6A4F9AF73E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5732463" y="-20638"/>
            <a:ext cx="1125537" cy="9144001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32875" y="380971"/>
            <a:ext cx="910835" cy="8382061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761975"/>
            <a:ext cx="5336397" cy="7620059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7F80A-79C8-4C92-BC7B-CBECB6993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7607" y="380971"/>
            <a:ext cx="6416104" cy="1253045"/>
          </a:xfrm>
        </p:spPr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955D8-0DCA-4642-A064-2E9AAEDCBB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34290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375026" y="5905510"/>
            <a:ext cx="5786478" cy="211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6" y="4095747"/>
            <a:ext cx="5786478" cy="2006603"/>
          </a:xfrm>
        </p:spPr>
        <p:txBody>
          <a:bodyPr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75026" y="6000760"/>
            <a:ext cx="5786478" cy="2190752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C52D6-D6D1-4440-9FF7-A5977C9D475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81000"/>
            <a:ext cx="6858000" cy="152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589336" y="2190734"/>
            <a:ext cx="2839664" cy="5905541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3536157" y="2190734"/>
            <a:ext cx="2839212" cy="5905541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56534-B654-486A-AC0B-D26069C551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6645275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375029" y="2000232"/>
            <a:ext cx="3000397" cy="5048285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375029" y="7239019"/>
            <a:ext cx="3003804" cy="95250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3537699" y="2000232"/>
            <a:ext cx="3000397" cy="5048285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3536157" y="7239019"/>
            <a:ext cx="3000396" cy="952507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AC6E2-8376-488C-88F8-95468ACD20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20675" y="0"/>
            <a:ext cx="6216650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5" y="571472"/>
            <a:ext cx="6140075" cy="15240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F999C-3271-49F0-958C-600DD9A3457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2F0D9-2946-455B-AC0E-8EA866FB53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invGray">
          <a:xfrm>
            <a:off x="214313" y="352425"/>
            <a:ext cx="6643687" cy="885825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214313" cy="9144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375026" y="380971"/>
            <a:ext cx="6107949" cy="857256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5025" y="1341641"/>
            <a:ext cx="1660934" cy="71356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089549" y="1333478"/>
            <a:ext cx="4393406" cy="714377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669DB-2DFF-4A0A-BAEA-D787DD8D92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4762500"/>
            <a:ext cx="6858000" cy="43815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5026" y="4762501"/>
            <a:ext cx="2464611" cy="151765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75026" y="6286512"/>
            <a:ext cx="2464611" cy="152401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3000372" y="1428728"/>
            <a:ext cx="3161132" cy="6286544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2343150" y="8763000"/>
            <a:ext cx="2171700" cy="396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D897-1452-4C23-9BF8-777A02430DC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8763000"/>
            <a:ext cx="6858000" cy="381000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3175"/>
            <a:ext cx="6858000" cy="377825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0">
              <a:defRPr/>
            </a:pPr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34950" y="366713"/>
            <a:ext cx="6408738" cy="1524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2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763000"/>
            <a:ext cx="1600200" cy="381000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763000"/>
            <a:ext cx="2171700" cy="381000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763000"/>
            <a:ext cx="1600200" cy="3810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099F27AF-AD20-4062-8964-25E94E4C1C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1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rgbClr val="C9824C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직사각형 70"/>
          <p:cNvSpPr/>
          <p:nvPr/>
        </p:nvSpPr>
        <p:spPr>
          <a:xfrm>
            <a:off x="285750" y="0"/>
            <a:ext cx="5786438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2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0" y="8892480"/>
            <a:ext cx="6858000" cy="25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sz="1400" b="1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08" name="직사각형 107"/>
          <p:cNvSpPr/>
          <p:nvPr/>
        </p:nvSpPr>
        <p:spPr>
          <a:xfrm>
            <a:off x="857250" y="973138"/>
            <a:ext cx="3929063" cy="428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ko-KR" altLang="en-US" sz="1600" b="1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242340" y="493822"/>
            <a:ext cx="477894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안상수2006굵은" panose="02020603020101020101" pitchFamily="18" charset="-127"/>
                <a:ea typeface="안상수2006굵은" panose="02020603020101020101" pitchFamily="18" charset="-127"/>
              </a:rPr>
              <a:t>폭염대비 사업장 행동요령</a:t>
            </a:r>
            <a:endParaRPr lang="ko-KR" alt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안상수2006굵은" panose="02020603020101020101" pitchFamily="18" charset="-127"/>
              <a:ea typeface="안상수2006굵은" panose="02020603020101020101" pitchFamily="18" charset="-127"/>
            </a:endParaRPr>
          </a:p>
        </p:txBody>
      </p:sp>
      <p:sp>
        <p:nvSpPr>
          <p:cNvPr id="12298" name="Rectangle 3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12299" name="Picture 9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2227" y="1141386"/>
            <a:ext cx="500063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직사각형 39"/>
          <p:cNvSpPr/>
          <p:nvPr/>
        </p:nvSpPr>
        <p:spPr>
          <a:xfrm>
            <a:off x="602483" y="1314883"/>
            <a:ext cx="5662315" cy="7361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ko-KR" altLang="en-US" sz="1100" dirty="0" smtClean="0"/>
          </a:p>
          <a:p>
            <a:r>
              <a:rPr lang="en-US" altLang="ko-KR" sz="11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【</a:t>
            </a:r>
            <a:r>
              <a:rPr lang="ko-KR" altLang="en-US" sz="11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사전 준비사항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】</a:t>
            </a: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라디오나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TV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의 무더위 관련 기상상황을 매일 체크하세요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정전에 대비 손전등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비상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식음료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부채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휴대용 라디오 등도 미리 준비하세요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사업장에서 가까운 병원 연락처를 미리 확인해 두세요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.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사업장에 체온계를 비치하시고 근로자에게 열사병 등 증상이 있는지 자주 체크하세요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냉방기기 사용시는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실내ㆍ외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온도차를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5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℃ 내외로 유지하여 냉방병을 예방하세요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건강 실내 냉방온도는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26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℃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~28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℃가 적당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)</a:t>
            </a: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en-US" altLang="ko-KR" sz="12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【 </a:t>
            </a:r>
            <a:r>
              <a:rPr lang="ko-KR" altLang="en-US" sz="12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폭염주의보 </a:t>
            </a:r>
            <a:r>
              <a:rPr lang="ko-KR" altLang="en-US" sz="1200" dirty="0" err="1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발령시</a:t>
            </a:r>
            <a:r>
              <a:rPr lang="en-US" altLang="ko-KR" sz="12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】</a:t>
            </a: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야외행사 및 스포츠경기 등 각종 외부행사를 자제하세요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점심시간 등을 이용해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10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분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~15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분 정도의 낮잠시간을 가져 건강을 유지하세요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직원들이 편한 복장으로 근무할 수 있도록 해주세요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휴식시간은 짧게 자주 가지세요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야외에서 장시간 근무할 때에는 아이스 팩이 부착된 조끼를 착용하세요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실내 작업장에서는 자연환기가 될 수 있도록 창문이나 출입문을 열어두고 밀폐공간에서의 작업은 피하세요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건설기계의 냉각장치를 수시로 점검하여 과열을 방지하세요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식중독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장티푸스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뇌염 등의 질병예방을 위해 현장사무실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숙소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식당 등 소독을 실시하고 청결하게 관리하세요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작업 중에는 매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15~20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분 간격으로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1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컵 정도의 시원한 물이나 식염수를 섭취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(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알코올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카페인이 있는 음료는 금물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)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하세요 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뜨거운 액체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고열기계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, 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화염 등과 같은 열 발생원인을 피하고 </a:t>
            </a: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방열막을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설치하세요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발한작용을 저해하는 몸에 딱 붙는 의복의 착용을 피하세요</a:t>
            </a:r>
            <a:endParaRPr lang="en-US" altLang="ko-KR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en-US" altLang="ko-KR" sz="11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【</a:t>
            </a:r>
            <a:r>
              <a:rPr lang="ko-KR" altLang="en-US" sz="1100" dirty="0" err="1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폭염경보발령시</a:t>
            </a:r>
            <a:r>
              <a:rPr lang="en-US" altLang="ko-KR" sz="1100" dirty="0" smtClean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HY그래픽" pitchFamily="18" charset="-127"/>
                <a:ea typeface="HY그래픽" pitchFamily="18" charset="-127"/>
              </a:rPr>
              <a:t>】</a:t>
            </a:r>
          </a:p>
          <a:p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각종 야외행사를 취소하고 활동을 금지하세요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직원들이 가장 무더운 시간대에 낮잠을 잘 수 있도록 하는 계획을 검토해 보세요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기온이 높은 시간대를 피해 일하는 방안도 검토해 보세요 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정상적인 몸 상태가 아닌 직원은 반드시 휴가를 쓸 수 있도록 해 주세요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실외 작업은 현장관리자의 책임 하에 공사를 일시 중단하는 것도 검토해 보세요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장시간작업을 피하고 작업시간을 단축하거나 일몰 이후 근무하는 방안도 검토해 보세요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기온이 최고에 달하는 오후 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2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시</a:t>
            </a:r>
            <a:r>
              <a:rPr lang="en-US" altLang="ko-KR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~5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시 사이에는 되도록 실외 작업을 중지하세요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수면부족으로 주의력이 떨어져 감전 등의 사고 우려가 있으니 전기취급을 삼가고 부득이 취급할 경우에는 안전장치가 정상적으로 작동하는지 확인하세요</a:t>
            </a:r>
          </a:p>
          <a:p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● 안전모 및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안전대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등의 착용에 소홀해지기 쉬우므로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작업시에는</a:t>
            </a:r>
            <a:r>
              <a:rPr lang="ko-KR" altLang="en-US" sz="1100" dirty="0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 각별히 </a:t>
            </a:r>
            <a:r>
              <a:rPr lang="ko-KR" altLang="en-US" sz="1100" dirty="0" err="1" smtClean="0">
                <a:solidFill>
                  <a:schemeClr val="tx1"/>
                </a:solidFill>
                <a:latin typeface="HY그래픽" pitchFamily="18" charset="-127"/>
                <a:ea typeface="HY그래픽" pitchFamily="18" charset="-127"/>
              </a:rPr>
              <a:t>신경쓰세요</a:t>
            </a:r>
            <a:endParaRPr lang="ko-KR" altLang="en-US" sz="1100" dirty="0" smtClean="0">
              <a:solidFill>
                <a:schemeClr val="tx1"/>
              </a:solidFill>
              <a:latin typeface="HY그래픽" pitchFamily="18" charset="-127"/>
              <a:ea typeface="HY그래픽" pitchFamily="18" charset="-127"/>
            </a:endParaRPr>
          </a:p>
          <a:p>
            <a:pPr>
              <a:defRPr/>
            </a:pPr>
            <a:endParaRPr lang="en-US" altLang="ko-KR" sz="1000" dirty="0" smtClean="0">
              <a:solidFill>
                <a:schemeClr val="tx1"/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  <a:p>
            <a:pPr>
              <a:defRPr/>
            </a:pPr>
            <a:endParaRPr lang="ko-KR" altLang="en-US" sz="1000" dirty="0">
              <a:solidFill>
                <a:schemeClr val="tx1"/>
              </a:solidFill>
              <a:latin typeface="함초롬돋움" panose="02030504000101010101" pitchFamily="18" charset="-127"/>
              <a:ea typeface="함초롬돋움" panose="02030504000101010101" pitchFamily="18" charset="-127"/>
              <a:cs typeface="함초롬돋움" panose="02030504000101010101" pitchFamily="18" charset="-127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692150" y="8099425"/>
            <a:ext cx="2665413" cy="12969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ko-KR" altLang="en-US" sz="1100" dirty="0">
              <a:solidFill>
                <a:schemeClr val="tx1"/>
              </a:solidFill>
              <a:latin typeface="HY그래픽M" pitchFamily="18" charset="-127"/>
              <a:ea typeface="HY그래픽M" pitchFamily="18" charset="-127"/>
            </a:endParaRPr>
          </a:p>
        </p:txBody>
      </p:sp>
      <p:sp>
        <p:nvSpPr>
          <p:cNvPr id="12304" name="Rectangle 3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5" name="Rectangle 3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6" name="Rectangle 3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07" name="Rectangle 4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12310" name="Rectangle 5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pic>
        <p:nvPicPr>
          <p:cNvPr id="31" name="Picture 1778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8748713"/>
            <a:ext cx="1800225" cy="395287"/>
          </a:xfrm>
          <a:prstGeom prst="rect">
            <a:avLst/>
          </a:prstGeom>
          <a:noFill/>
          <a:ln w="1">
            <a:noFill/>
            <a:miter lim="800000"/>
            <a:headEnd/>
            <a:tailEnd/>
          </a:ln>
        </p:spPr>
      </p:pic>
      <p:sp>
        <p:nvSpPr>
          <p:cNvPr id="36" name="직사각형 19"/>
          <p:cNvSpPr>
            <a:spLocks noChangeArrowheads="1"/>
          </p:cNvSpPr>
          <p:nvPr/>
        </p:nvSpPr>
        <p:spPr bwMode="auto">
          <a:xfrm>
            <a:off x="332656" y="0"/>
            <a:ext cx="31543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1200" b="1" dirty="0">
                <a:ea typeface="굴림" pitchFamily="50" charset="-127"/>
              </a:rPr>
              <a:t>근로자의 건강</a:t>
            </a:r>
            <a:r>
              <a:rPr lang="en-US" altLang="ko-KR" sz="1200" b="1" dirty="0">
                <a:ea typeface="굴림" pitchFamily="50" charset="-127"/>
              </a:rPr>
              <a:t>, </a:t>
            </a:r>
            <a:r>
              <a:rPr lang="ko-KR" altLang="en-US" sz="1200" b="1" dirty="0">
                <a:ea typeface="굴림" pitchFamily="50" charset="-127"/>
              </a:rPr>
              <a:t>산업 간호사의 손길로</a:t>
            </a:r>
            <a:r>
              <a:rPr lang="en-US" altLang="ko-KR" sz="1200" b="1" dirty="0">
                <a:ea typeface="굴림" pitchFamily="50" charset="-127"/>
              </a:rPr>
              <a:t>’</a:t>
            </a:r>
            <a:endParaRPr lang="ko-KR" altLang="en-US" sz="1200" dirty="0">
              <a:ea typeface="굴림" pitchFamily="50" charset="-127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" name="Picture 2" descr="http://cfile240.uf.daum.net/original/243CFD3C52203D8633F00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33256" y="2843808"/>
            <a:ext cx="792088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2463</TotalTime>
  <Words>327</Words>
  <Application>Microsoft Office PowerPoint</Application>
  <PresentationFormat>화면 슬라이드 쇼(4:3)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고구려 벽화</vt:lpstr>
      <vt:lpstr>슬라이드 1</vt:lpstr>
    </vt:vector>
  </TitlesOfParts>
  <Company>kec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kec</dc:creator>
  <cp:lastModifiedBy>user</cp:lastModifiedBy>
  <cp:revision>325</cp:revision>
  <dcterms:created xsi:type="dcterms:W3CDTF">2008-05-27T02:34:27Z</dcterms:created>
  <dcterms:modified xsi:type="dcterms:W3CDTF">2016-06-29T08:30:21Z</dcterms:modified>
</cp:coreProperties>
</file>