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9144000" cy="6858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00CC"/>
    <a:srgbClr val="9933FF"/>
    <a:srgbClr val="0000FF"/>
    <a:srgbClr val="CC0066"/>
    <a:srgbClr val="339933"/>
    <a:srgbClr val="3333FF"/>
    <a:srgbClr val="FF0000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어두운 스타일 1 - 강조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95" autoAdjust="0"/>
    <p:restoredTop sz="86458" autoAdjust="0"/>
  </p:normalViewPr>
  <p:slideViewPr>
    <p:cSldViewPr>
      <p:cViewPr>
        <p:scale>
          <a:sx n="100" d="100"/>
          <a:sy n="100" d="100"/>
        </p:scale>
        <p:origin x="-3498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0675" y="0"/>
            <a:ext cx="6216650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5761" y="2857488"/>
            <a:ext cx="5732900" cy="200026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9339" y="5048253"/>
            <a:ext cx="5625743" cy="114300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9E1B4-6833-438A-BFA2-8EE7E10FD0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341734" y="1904982"/>
            <a:ext cx="6161528" cy="2117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2000234"/>
            <a:ext cx="6172200" cy="616798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68426-7360-4162-BBF2-6A4F9AF73E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732463" y="-20638"/>
            <a:ext cx="1125537" cy="9144001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32875" y="380971"/>
            <a:ext cx="910835" cy="8382061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761975"/>
            <a:ext cx="5336397" cy="7620059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7F80A-79C8-4C92-BC7B-CBECB6993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214313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7607" y="380971"/>
            <a:ext cx="6416104" cy="1253045"/>
          </a:xfrm>
        </p:spPr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955D8-0DCA-4642-A064-2E9AAEDCBB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342900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cxnSp>
        <p:nvCxnSpPr>
          <p:cNvPr id="5" name="직선 연결선 4"/>
          <p:cNvCxnSpPr/>
          <p:nvPr/>
        </p:nvCxnSpPr>
        <p:spPr>
          <a:xfrm>
            <a:off x="375026" y="5905510"/>
            <a:ext cx="5786478" cy="211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5026" y="4095747"/>
            <a:ext cx="5786478" cy="2006603"/>
          </a:xfrm>
        </p:spPr>
        <p:txBody>
          <a:bodyPr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5026" y="6000760"/>
            <a:ext cx="5786478" cy="219075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C52D6-D6D1-4440-9FF7-A5977C9D47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381000"/>
            <a:ext cx="6858000" cy="152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589336" y="2190734"/>
            <a:ext cx="2839664" cy="5905541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3536157" y="2190734"/>
            <a:ext cx="2839212" cy="5905541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56534-B654-486A-AC0B-D26069C551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214313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645275" y="0"/>
            <a:ext cx="214313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375029" y="2000232"/>
            <a:ext cx="3000397" cy="5048285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375029" y="7239019"/>
            <a:ext cx="3003804" cy="952507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3537699" y="2000232"/>
            <a:ext cx="3000397" cy="5048285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3536157" y="7239019"/>
            <a:ext cx="3000396" cy="952507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AC6E2-8376-488C-88F8-95468ACD20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20675" y="0"/>
            <a:ext cx="6216650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5025" y="571472"/>
            <a:ext cx="6140075" cy="1524000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F999C-3271-49F0-958C-600DD9A3457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2F0D9-2946-455B-AC0E-8EA866FB53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 bwMode="invGray">
          <a:xfrm>
            <a:off x="214313" y="352425"/>
            <a:ext cx="6643687" cy="885825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214313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375026" y="380971"/>
            <a:ext cx="6107949" cy="857256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5025" y="1341641"/>
            <a:ext cx="1660934" cy="71356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089549" y="1333478"/>
            <a:ext cx="4393406" cy="714377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669DB-2DFF-4A0A-BAEA-D787DD8D92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4762500"/>
            <a:ext cx="6858000" cy="43815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5026" y="4762501"/>
            <a:ext cx="2464611" cy="15176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5026" y="6286512"/>
            <a:ext cx="2464611" cy="15240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3000372" y="1428728"/>
            <a:ext cx="3161132" cy="6286544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/>
          </a:p>
        </p:txBody>
      </p:sp>
      <p:sp>
        <p:nvSpPr>
          <p:cNvPr id="6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763000"/>
            <a:ext cx="2171700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AD897-1452-4C23-9BF8-777A02430D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8763000"/>
            <a:ext cx="6858000" cy="381000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3175"/>
            <a:ext cx="6858000" cy="377825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234950" y="366713"/>
            <a:ext cx="6408738" cy="1524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2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763000"/>
            <a:ext cx="1600200" cy="381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763000"/>
            <a:ext cx="2171700" cy="381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763000"/>
            <a:ext cx="1600200" cy="3810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099F27AF-AD20-4062-8964-25E94E4C1CC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1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C9824C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C9824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285750" y="0"/>
            <a:ext cx="578643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ko-KR" altLang="en-US" sz="12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0" y="8892480"/>
            <a:ext cx="6858000" cy="25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857250" y="973138"/>
            <a:ext cx="3929063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o-KR" altLang="en-US" sz="1600" b="1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1242340" y="493822"/>
            <a:ext cx="47789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안상수2006굵은" panose="02020603020101020101" pitchFamily="18" charset="-127"/>
                <a:ea typeface="안상수2006굵은" panose="02020603020101020101" pitchFamily="18" charset="-127"/>
              </a:rPr>
              <a:t>직장인의 효율적인 건강관리법</a:t>
            </a:r>
            <a:endParaRPr lang="ko-KR" alt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안상수2006굵은" panose="02020603020101020101" pitchFamily="18" charset="-127"/>
              <a:ea typeface="안상수2006굵은" panose="02020603020101020101" pitchFamily="18" charset="-127"/>
            </a:endParaRPr>
          </a:p>
        </p:txBody>
      </p:sp>
      <p:sp>
        <p:nvSpPr>
          <p:cNvPr id="12298" name="Rectangle 3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12299" name="Picture 9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227" y="1141386"/>
            <a:ext cx="500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직사각형 39"/>
          <p:cNvSpPr/>
          <p:nvPr/>
        </p:nvSpPr>
        <p:spPr>
          <a:xfrm>
            <a:off x="602483" y="1314883"/>
            <a:ext cx="5662315" cy="7361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대부분의 질병은 어느 정도 진행해야만 그 증상을 나타내며 증상이 나타난 뒤 즉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병이 어느 정도 진행한 후에 병원을 찾아가면 회복하는데 시간과 돈이 많이 들어 고생이 심하다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그리고 고생을 해도 완전하게 회복되기 힘들어 곧잘 후유증을 남기게 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pPr>
              <a:defRPr/>
            </a:pP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  <a:cs typeface="함초롬돋움" panose="02030504000101010101" pitchFamily="18" charset="-127"/>
              </a:rPr>
              <a:t>현대사회에서 문제시되고 있는 성인병들은 대부분이 만성퇴행성질환으로서 일단 완치가 어렵고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  <a:cs typeface="함초롬돋움" panose="02030504000101010101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  <a:cs typeface="함초롬돋움" panose="02030504000101010101" pitchFamily="18" charset="-127"/>
              </a:rPr>
              <a:t>부분적으로만 치료가 되거나 현상유지의 단계가 최선인 경우가 많아 예방의 중요성이 더욱 강조된다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  <a:cs typeface="함초롬돋움" panose="02030504000101010101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  <a:cs typeface="함초롬돋움" panose="02030504000101010101" pitchFamily="18" charset="-127"/>
              </a:rPr>
              <a:t>그렇다면 바쁘게 살아가는 직장인으로서 어떻게 생활하는 것이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  <a:cs typeface="함초롬돋움" panose="02030504000101010101" pitchFamily="18" charset="-127"/>
              </a:rPr>
              <a:t>효육적인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  <a:cs typeface="함초롬돋움" panose="02030504000101010101" pitchFamily="18" charset="-127"/>
              </a:rPr>
              <a:t> 건강관리법일까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  <a:cs typeface="함초롬돋움" panose="02030504000101010101" pitchFamily="18" charset="-127"/>
              </a:rPr>
              <a:t>?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  <a:cs typeface="함초롬돋움" panose="02030504000101010101" pitchFamily="18" charset="-127"/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  <a:cs typeface="함초롬돋움" panose="02030504000101010101" pitchFamily="18" charset="-127"/>
              </a:rPr>
              <a:t> </a:t>
            </a:r>
          </a:p>
          <a:p>
            <a:pPr>
              <a:defRPr/>
            </a:pPr>
            <a:endParaRPr lang="en-US" altLang="ko-KR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  <a:cs typeface="함초롬돋움" panose="02030504000101010101" pitchFamily="18" charset="-127"/>
            </a:endParaRPr>
          </a:p>
          <a:p>
            <a:r>
              <a:rPr lang="ko-KR" altLang="en-US" sz="1100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먼저</a:t>
            </a:r>
            <a:r>
              <a:rPr lang="en-US" altLang="ko-KR" sz="1100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어떤 마음가짐을 가져야 할까</a:t>
            </a:r>
            <a:r>
              <a:rPr lang="en-US" altLang="ko-KR" sz="1100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? </a:t>
            </a:r>
            <a:endParaRPr lang="en-US" altLang="ko-KR" sz="1100" dirty="0" smtClean="0">
              <a:solidFill>
                <a:srgbClr val="00B050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간단히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말하면 일확천금을 노리면 안 된다는 것과 걱정만 하지 말고 실천하려는 결심을 하라는 것이다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정력이 약한 사람은 보약을 먹어서 단시간 내에 이를 해결하려고 하고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늘 피곤을 느끼는 사람은 종합검진을 받아서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몸속의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이상을 한번에 찾으려고 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또 검진 결과 현재는 특별한 이상 소견이 없지만 앞으로의 건강을 위해 담배를 끊고 운동을 해야 한다고 하면 일단 안심하고 담배를 계속 피운다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당뇨병이나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B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형 간염보균자들은 특효약이 없고 일상생활 속에서 조심하여야 할 것이 많다고 입이 닳도록 설명해도 상태가 악화되어서 병원에 오곤 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이런 생활태도는 우리나라 사람들의 아주 나쁜 건강 습관 중의 하나이다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건강은 건강할 때 노력해서 지켜야 한다는 평범한 진리를 가슴에 깊이 새기는 것이 첫 번째 계명이다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</a:p>
          <a:p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두 번째로 평소의 생활습관이 건강과 밀접한 관계가 있는데 이것은 그리 새로운 내용이 아니다</a:t>
            </a:r>
            <a:r>
              <a:rPr lang="en-US" altLang="ko-KR" sz="1100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.</a:t>
            </a:r>
            <a:r>
              <a:rPr lang="ko-KR" altLang="en-US" sz="1100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 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현재 질병을 앓고 있는 사람들은 각각의 질병에 따른 주의사항이 따로 있겠지만 외견상 건강한 사람들의 경우에는 나쁜 건강습관 몇 가지를 버리고 좋은 건강습관 몇 가지를 실천하면 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이것이 말처럼 쉽지가 않아서 문제이지만 적어도 노력은 해야 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회사에서의 스트레스 때문에 담배를 못 끊는다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접대 때문에 과음하기 마련이다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시간이 없어서 운동을 못 한다 등 이유가 많지만 본인이 노력하기 싫은 경우가 더 많다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질병은 사정을 봐주지 않는다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직장 스트레스 때문에 담배 피웠다고 폐암이나 중풍에 안 걸리는 것이 아니고 접대 때문에 과음했다고 알코올이 간을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무사통과하지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않는다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시간이 없어서 운동을 못했다고 심장과 폐가 시간이 생길 때까지 기다려 주지 않는다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자기의 현실에 맞게 최선의 방법을 생각해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내야한다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주 실천내용으로는 금연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절주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(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일주일에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2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회 이하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),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싱겁게 먹는 식사습관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규칙적인 운동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(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일주일에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3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회 이상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),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안전벨트의 착용을 포함한 교통법규의 준수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정기적인 건강검진이 포함된다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  <a:endParaRPr lang="en-US" altLang="ko-KR" sz="110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세 번째로 정기적인 건강검진은 증상이 없는 시기에 질병을 조기 발견하여 조기에 치료하는 것을 목적으로 한다</a:t>
            </a:r>
            <a:r>
              <a:rPr lang="en-US" altLang="ko-KR" sz="1100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.</a:t>
            </a:r>
            <a:r>
              <a:rPr lang="ko-KR" altLang="en-US" sz="1100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우리나라에서는 각 직장별로 실시하고 있는 정기검진들을 우습게 여기는 경향들이 있는데 이것은 잘못된 풍조이다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요즈음에는 직장건강검진의 항목이나 내용이 절대 부실하지 않으므로 직장에서 정기적으로 실시하는 검진을 꼭 받아야 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다만 경제적인 여건 상 각종 암에 대한 검사가 직장검진에서 빠지는 경우가 많으므로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40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세가 넘은 직장인들은 증상이 있든 없든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1 ~ 2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년에 한 번씩은 따로 암에 대한 검사를 받아야 한다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직장인들은 힘들고 바쁘게 살아간다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이런 악조건 속에서 건강을 유지하기 위해서는 힘들고 바쁜 그 삶 속에 좋은 건강습관의 노력이 묻어 있어야 하며 생일을 챙기고 기념일을 기억하듯이 정기적인 건강검진의 시기를 기억하는 것이 필요하다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그리고 이런 실천을 위해서는 먼저 건강을 노력해서 지키겠다는 결심이 앞서야 함은 물론이다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pPr>
              <a:defRPr/>
            </a:pPr>
            <a:endParaRPr lang="en-US" altLang="ko-KR" sz="1000" dirty="0" smtClean="0">
              <a:solidFill>
                <a:schemeClr val="tx1"/>
              </a:solidFill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>
              <a:defRPr/>
            </a:pPr>
            <a:endParaRPr lang="ko-KR" altLang="en-US" sz="1000" dirty="0">
              <a:solidFill>
                <a:schemeClr val="tx1"/>
              </a:solidFill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92150" y="8099425"/>
            <a:ext cx="2665413" cy="129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ko-KR" altLang="en-US" sz="1100" dirty="0">
              <a:solidFill>
                <a:schemeClr val="tx1"/>
              </a:solidFill>
              <a:latin typeface="HY그래픽M" pitchFamily="18" charset="-127"/>
              <a:ea typeface="HY그래픽M" pitchFamily="18" charset="-127"/>
            </a:endParaRPr>
          </a:p>
        </p:txBody>
      </p:sp>
      <p:sp>
        <p:nvSpPr>
          <p:cNvPr id="12304" name="Rectangle 3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5" name="Rectangle 3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6" name="Rectangle 3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7" name="Rectangle 4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10" name="Rectangle 5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31" name="Picture 177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8748713"/>
            <a:ext cx="1800225" cy="395287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36" name="직사각형 19"/>
          <p:cNvSpPr>
            <a:spLocks noChangeArrowheads="1"/>
          </p:cNvSpPr>
          <p:nvPr/>
        </p:nvSpPr>
        <p:spPr bwMode="auto">
          <a:xfrm>
            <a:off x="332656" y="0"/>
            <a:ext cx="31543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1200" b="1" dirty="0">
                <a:ea typeface="굴림" pitchFamily="50" charset="-127"/>
              </a:rPr>
              <a:t>근로자의 건강</a:t>
            </a:r>
            <a:r>
              <a:rPr lang="en-US" altLang="ko-KR" sz="1200" b="1" dirty="0">
                <a:ea typeface="굴림" pitchFamily="50" charset="-127"/>
              </a:rPr>
              <a:t>, </a:t>
            </a:r>
            <a:r>
              <a:rPr lang="ko-KR" altLang="en-US" sz="1200" b="1" dirty="0">
                <a:ea typeface="굴림" pitchFamily="50" charset="-127"/>
              </a:rPr>
              <a:t>산업 간호사의 손길로</a:t>
            </a:r>
            <a:r>
              <a:rPr lang="en-US" altLang="ko-KR" sz="1200" b="1" dirty="0">
                <a:ea typeface="굴림" pitchFamily="50" charset="-127"/>
              </a:rPr>
              <a:t>’</a:t>
            </a:r>
            <a:endParaRPr lang="ko-KR" altLang="en-US" sz="1200" dirty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2443</TotalTime>
  <Words>478</Words>
  <Application>Microsoft Office PowerPoint</Application>
  <PresentationFormat>화면 슬라이드 쇼(4:3)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고구려 벽화</vt:lpstr>
      <vt:lpstr>슬라이드 1</vt:lpstr>
    </vt:vector>
  </TitlesOfParts>
  <Company>kec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kec</dc:creator>
  <cp:lastModifiedBy>user</cp:lastModifiedBy>
  <cp:revision>322</cp:revision>
  <dcterms:created xsi:type="dcterms:W3CDTF">2008-05-27T02:34:27Z</dcterms:created>
  <dcterms:modified xsi:type="dcterms:W3CDTF">2016-05-30T04:15:39Z</dcterms:modified>
</cp:coreProperties>
</file>